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8" r:id="rId6"/>
    <p:sldId id="260" r:id="rId7"/>
    <p:sldId id="271" r:id="rId8"/>
    <p:sldId id="269" r:id="rId9"/>
    <p:sldId id="270" r:id="rId10"/>
    <p:sldId id="273" r:id="rId11"/>
    <p:sldId id="268" r:id="rId12"/>
    <p:sldId id="272" r:id="rId13"/>
    <p:sldId id="274" r:id="rId14"/>
    <p:sldId id="264" r:id="rId15"/>
    <p:sldId id="259" r:id="rId16"/>
  </p:sldIdLst>
  <p:sldSz cx="20104100" cy="11309350"/>
  <p:notesSz cx="9928225" cy="67976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56638B-B11C-6AB5-A30D-85DA5486CE9C}" v="1" dt="2024-06-12T14:22:31.41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913" autoAdjust="0"/>
  </p:normalViewPr>
  <p:slideViewPr>
    <p:cSldViewPr snapToGrid="0">
      <p:cViewPr varScale="1">
        <p:scale>
          <a:sx n="40" d="100"/>
          <a:sy n="40" d="100"/>
        </p:scale>
        <p:origin x="1051" y="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élica Padilla / Zehar" userId="S::angelica.padilla@zehar.eus::b256d8eb-04e4-4c19-9267-d358d4a8f24d" providerId="AD" clId="Web-{8056638B-B11C-6AB5-A30D-85DA5486CE9C}"/>
    <pc:docChg chg="modSld">
      <pc:chgData name="Angélica Padilla / Zehar" userId="S::angelica.padilla@zehar.eus::b256d8eb-04e4-4c19-9267-d358d4a8f24d" providerId="AD" clId="Web-{8056638B-B11C-6AB5-A30D-85DA5486CE9C}" dt="2024-06-12T14:22:31.413" v="0" actId="14100"/>
      <pc:docMkLst>
        <pc:docMk/>
      </pc:docMkLst>
      <pc:sldChg chg="modSp">
        <pc:chgData name="Angélica Padilla / Zehar" userId="S::angelica.padilla@zehar.eus::b256d8eb-04e4-4c19-9267-d358d4a8f24d" providerId="AD" clId="Web-{8056638B-B11C-6AB5-A30D-85DA5486CE9C}" dt="2024-06-12T14:22:31.413" v="0" actId="14100"/>
        <pc:sldMkLst>
          <pc:docMk/>
          <pc:sldMk cId="2342063444" sldId="272"/>
        </pc:sldMkLst>
        <pc:grpChg chg="mod">
          <ac:chgData name="Angélica Padilla / Zehar" userId="S::angelica.padilla@zehar.eus::b256d8eb-04e4-4c19-9267-d358d4a8f24d" providerId="AD" clId="Web-{8056638B-B11C-6AB5-A30D-85DA5486CE9C}" dt="2024-06-12T14:22:31.413" v="0" actId="14100"/>
          <ac:grpSpMkLst>
            <pc:docMk/>
            <pc:sldMk cId="2342063444" sldId="272"/>
            <ac:grpSpMk id="8" creationId="{39DA635A-766A-4660-A806-DB950477FEDD}"/>
          </ac:grpSpMkLst>
        </pc:gr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E26430-EE7F-4F26-B714-F7F0DDC7D340}" type="doc">
      <dgm:prSet loTypeId="urn:microsoft.com/office/officeart/2005/8/layout/target1" loCatId="relationship" qsTypeId="urn:microsoft.com/office/officeart/2005/8/quickstyle/simple1" qsCatId="simple" csTypeId="urn:microsoft.com/office/officeart/2005/8/colors/accent3_3" csCatId="accent3" phldr="1"/>
      <dgm:spPr/>
    </dgm:pt>
    <dgm:pt modelId="{3FB31D16-5542-4088-934F-CA2BD6A45FD3}">
      <dgm:prSet phldrT="[Texto]" custT="1"/>
      <dgm:spPr/>
      <dgm:t>
        <a:bodyPr/>
        <a:lstStyle/>
        <a:p>
          <a:r>
            <a:rPr lang="es-ES" sz="2000" b="1" dirty="0"/>
            <a:t> </a:t>
          </a:r>
          <a:r>
            <a:rPr lang="es-ES" sz="3200" b="1" dirty="0"/>
            <a:t>PERSONA RACIALIZADA, MIGRADA EN SITUACIÓN VULNERABLE</a:t>
          </a:r>
        </a:p>
      </dgm:t>
    </dgm:pt>
    <dgm:pt modelId="{B4E25791-FE20-424F-981E-15A966EDAB93}" type="parTrans" cxnId="{8BF07156-9DB1-4D70-AE5C-2628244F05D7}">
      <dgm:prSet/>
      <dgm:spPr/>
      <dgm:t>
        <a:bodyPr/>
        <a:lstStyle/>
        <a:p>
          <a:endParaRPr lang="es-ES"/>
        </a:p>
      </dgm:t>
    </dgm:pt>
    <dgm:pt modelId="{0455AAD6-2BAE-499E-83EC-13BE35314E59}" type="sibTrans" cxnId="{8BF07156-9DB1-4D70-AE5C-2628244F05D7}">
      <dgm:prSet/>
      <dgm:spPr/>
      <dgm:t>
        <a:bodyPr/>
        <a:lstStyle/>
        <a:p>
          <a:endParaRPr lang="es-ES"/>
        </a:p>
      </dgm:t>
    </dgm:pt>
    <dgm:pt modelId="{D6B2A5C6-8206-4E93-BB45-D34A83453A5A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3200" b="1" dirty="0"/>
            <a:t>Entidades personas </a:t>
          </a:r>
          <a:r>
            <a:rPr lang="es-ES" sz="3200" b="1" dirty="0" err="1"/>
            <a:t>racializadas</a:t>
          </a:r>
          <a:r>
            <a:rPr lang="es-ES" sz="3200" b="1" dirty="0"/>
            <a:t>, migración y asilo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3200" dirty="0"/>
            <a:t>- </a:t>
          </a:r>
          <a:r>
            <a:rPr lang="es-ES" sz="3200" dirty="0" err="1"/>
            <a:t>Mundubat</a:t>
          </a:r>
          <a:r>
            <a:rPr lang="es-ES" sz="3200" dirty="0"/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3200" dirty="0"/>
            <a:t>- Zehar-</a:t>
          </a:r>
          <a:r>
            <a:rPr lang="es-ES" sz="3200" dirty="0" err="1"/>
            <a:t>Errefuxiatuekin</a:t>
          </a:r>
          <a:endParaRPr lang="es-ES" sz="3200" dirty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3200" dirty="0"/>
            <a:t>- </a:t>
          </a:r>
          <a:r>
            <a:rPr lang="es-ES" sz="3200" dirty="0" err="1"/>
            <a:t>Nevipen</a:t>
          </a:r>
          <a:r>
            <a:rPr lang="es-ES" sz="3200" dirty="0"/>
            <a:t> (pueblo gitano)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s-ES" sz="3200" dirty="0"/>
            <a:t>- SOS Bizkaia/Gipuzkoa</a:t>
          </a:r>
        </a:p>
      </dgm:t>
    </dgm:pt>
    <dgm:pt modelId="{EA8DCA8B-472D-4D06-B0F3-2BB8A4F1C1FA}" type="parTrans" cxnId="{56D5F6A2-3ABD-4723-8B1A-43DA72126662}">
      <dgm:prSet/>
      <dgm:spPr/>
      <dgm:t>
        <a:bodyPr/>
        <a:lstStyle/>
        <a:p>
          <a:endParaRPr lang="es-ES"/>
        </a:p>
      </dgm:t>
    </dgm:pt>
    <dgm:pt modelId="{65CE3366-B405-4ED7-AE92-17ADD6B634A8}" type="sibTrans" cxnId="{56D5F6A2-3ABD-4723-8B1A-43DA72126662}">
      <dgm:prSet/>
      <dgm:spPr/>
      <dgm:t>
        <a:bodyPr/>
        <a:lstStyle/>
        <a:p>
          <a:endParaRPr lang="es-ES"/>
        </a:p>
      </dgm:t>
    </dgm:pt>
    <dgm:pt modelId="{CBE8D19D-0F7D-4A6C-8D0F-DBDEE5C43E34}">
      <dgm:prSet phldrT="[Texto]" custT="1"/>
      <dgm:spPr/>
      <dgm:t>
        <a:bodyPr/>
        <a:lstStyle/>
        <a:p>
          <a:r>
            <a:rPr lang="es-ES" sz="2800" b="1" dirty="0"/>
            <a:t>Entidades Discapacidad /diversidad funcional</a:t>
          </a:r>
        </a:p>
        <a:p>
          <a:r>
            <a:rPr lang="es-ES" sz="2800" b="0" dirty="0"/>
            <a:t>- </a:t>
          </a:r>
          <a:r>
            <a:rPr lang="es-ES" sz="2800" b="0" dirty="0" err="1"/>
            <a:t>Edeka</a:t>
          </a:r>
          <a:r>
            <a:rPr lang="es-ES" sz="2800" b="0" dirty="0"/>
            <a:t> (Coordinadora vasca de personas con discapacidad)</a:t>
          </a:r>
        </a:p>
        <a:p>
          <a:r>
            <a:rPr lang="es-ES" sz="2800" dirty="0"/>
            <a:t>- </a:t>
          </a:r>
          <a:r>
            <a:rPr lang="es-ES" sz="2800" dirty="0" err="1"/>
            <a:t>Aspace</a:t>
          </a:r>
          <a:r>
            <a:rPr lang="es-ES" sz="2800" dirty="0"/>
            <a:t> (parálisis cerebral)</a:t>
          </a:r>
        </a:p>
        <a:p>
          <a:r>
            <a:rPr lang="es-ES" sz="2800" dirty="0"/>
            <a:t>- </a:t>
          </a:r>
          <a:r>
            <a:rPr lang="es-ES" sz="2800" dirty="0" err="1"/>
            <a:t>Apnabi</a:t>
          </a:r>
          <a:r>
            <a:rPr lang="es-ES" sz="2800" dirty="0"/>
            <a:t> (autismo) </a:t>
          </a:r>
        </a:p>
        <a:p>
          <a:r>
            <a:rPr lang="es-ES" sz="2800" dirty="0"/>
            <a:t>- </a:t>
          </a:r>
          <a:r>
            <a:rPr lang="es-ES" sz="2800" dirty="0" err="1"/>
            <a:t>Futubide</a:t>
          </a:r>
          <a:r>
            <a:rPr lang="es-ES" sz="2800" dirty="0"/>
            <a:t> (discapacidad intelectual o del desarrollo) </a:t>
          </a:r>
        </a:p>
        <a:p>
          <a:r>
            <a:rPr lang="es-ES" sz="2800" dirty="0">
              <a:solidFill>
                <a:schemeClr val="tx1"/>
              </a:solidFill>
            </a:rPr>
            <a:t>- </a:t>
          </a:r>
          <a:r>
            <a:rPr lang="es-ES" sz="2800" dirty="0" err="1">
              <a:solidFill>
                <a:schemeClr val="tx1"/>
              </a:solidFill>
            </a:rPr>
            <a:t>Euskal</a:t>
          </a:r>
          <a:r>
            <a:rPr lang="es-ES" sz="2800" dirty="0">
              <a:solidFill>
                <a:schemeClr val="tx1"/>
              </a:solidFill>
            </a:rPr>
            <a:t> </a:t>
          </a:r>
          <a:r>
            <a:rPr lang="es-ES" sz="2800" dirty="0" err="1">
              <a:solidFill>
                <a:schemeClr val="tx1"/>
              </a:solidFill>
            </a:rPr>
            <a:t>Gorrak</a:t>
          </a:r>
          <a:r>
            <a:rPr lang="es-ES" sz="2800" dirty="0">
              <a:solidFill>
                <a:schemeClr val="tx1"/>
              </a:solidFill>
            </a:rPr>
            <a:t>  (sordera)</a:t>
          </a:r>
        </a:p>
        <a:p>
          <a:r>
            <a:rPr lang="es-ES" sz="2800" dirty="0">
              <a:solidFill>
                <a:schemeClr val="tx1"/>
              </a:solidFill>
            </a:rPr>
            <a:t>- </a:t>
          </a:r>
          <a:r>
            <a:rPr lang="es-ES" sz="2800" dirty="0" err="1">
              <a:solidFill>
                <a:schemeClr val="tx1"/>
              </a:solidFill>
            </a:rPr>
            <a:t>Geu</a:t>
          </a:r>
          <a:r>
            <a:rPr lang="es-ES" sz="2800" dirty="0">
              <a:solidFill>
                <a:schemeClr val="tx1"/>
              </a:solidFill>
            </a:rPr>
            <a:t> Be (ocio personas discapacidad)</a:t>
          </a:r>
        </a:p>
        <a:p>
          <a:r>
            <a:rPr lang="es-ES" sz="2800" dirty="0" err="1">
              <a:solidFill>
                <a:schemeClr val="tx1"/>
              </a:solidFill>
            </a:rPr>
            <a:t>Gizatea</a:t>
          </a:r>
          <a:r>
            <a:rPr lang="es-ES" sz="2800" dirty="0">
              <a:solidFill>
                <a:schemeClr val="tx1"/>
              </a:solidFill>
            </a:rPr>
            <a:t> (inserción laboral) </a:t>
          </a:r>
        </a:p>
        <a:p>
          <a:r>
            <a:rPr lang="es-ES" sz="2800" dirty="0" err="1">
              <a:solidFill>
                <a:schemeClr val="tx1"/>
              </a:solidFill>
            </a:rPr>
            <a:t>Lantegi</a:t>
          </a:r>
          <a:r>
            <a:rPr lang="es-ES" sz="2800" dirty="0">
              <a:solidFill>
                <a:schemeClr val="tx1"/>
              </a:solidFill>
            </a:rPr>
            <a:t> </a:t>
          </a:r>
          <a:r>
            <a:rPr lang="es-ES" sz="2800" dirty="0" err="1">
              <a:solidFill>
                <a:schemeClr val="tx1"/>
              </a:solidFill>
            </a:rPr>
            <a:t>Batuak</a:t>
          </a:r>
          <a:r>
            <a:rPr lang="es-ES" sz="2800" dirty="0">
              <a:solidFill>
                <a:schemeClr val="tx1"/>
              </a:solidFill>
            </a:rPr>
            <a:t> (inserción laboral)</a:t>
          </a:r>
        </a:p>
        <a:p>
          <a:endParaRPr lang="es-ES" sz="2800" dirty="0"/>
        </a:p>
        <a:p>
          <a:endParaRPr lang="es-ES" sz="1300" dirty="0"/>
        </a:p>
        <a:p>
          <a:endParaRPr lang="es-ES" sz="1300" dirty="0"/>
        </a:p>
        <a:p>
          <a:endParaRPr lang="es-ES" sz="1300" dirty="0"/>
        </a:p>
      </dgm:t>
    </dgm:pt>
    <dgm:pt modelId="{FCB717E5-2FE3-4528-95F8-A539A5ED7DC5}" type="parTrans" cxnId="{5D3D6A9E-03FF-441C-AF78-D99785B18C71}">
      <dgm:prSet/>
      <dgm:spPr/>
      <dgm:t>
        <a:bodyPr/>
        <a:lstStyle/>
        <a:p>
          <a:endParaRPr lang="es-ES"/>
        </a:p>
      </dgm:t>
    </dgm:pt>
    <dgm:pt modelId="{C729AC13-8037-4AC0-97AC-7984B98BC9D8}" type="sibTrans" cxnId="{5D3D6A9E-03FF-441C-AF78-D99785B18C71}">
      <dgm:prSet/>
      <dgm:spPr/>
      <dgm:t>
        <a:bodyPr/>
        <a:lstStyle/>
        <a:p>
          <a:endParaRPr lang="es-ES"/>
        </a:p>
      </dgm:t>
    </dgm:pt>
    <dgm:pt modelId="{A4E9B64E-B56B-41CE-9E03-E530217FCAC3}" type="pres">
      <dgm:prSet presAssocID="{8DE26430-EE7F-4F26-B714-F7F0DDC7D340}" presName="composite" presStyleCnt="0">
        <dgm:presLayoutVars>
          <dgm:chMax val="5"/>
          <dgm:dir/>
          <dgm:resizeHandles val="exact"/>
        </dgm:presLayoutVars>
      </dgm:prSet>
      <dgm:spPr/>
    </dgm:pt>
    <dgm:pt modelId="{6F04C4C8-D091-4539-A5B2-5E11F7CDB3DE}" type="pres">
      <dgm:prSet presAssocID="{3FB31D16-5542-4088-934F-CA2BD6A45FD3}" presName="circle1" presStyleLbl="lnNode1" presStyleIdx="0" presStyleCnt="3" custLinFactX="100000" custLinFactNeighborX="108259" custLinFactNeighborY="-1839"/>
      <dgm:spPr>
        <a:solidFill>
          <a:srgbClr val="00B050"/>
        </a:solidFill>
      </dgm:spPr>
    </dgm:pt>
    <dgm:pt modelId="{32A201F5-E4BD-49DE-9458-0F25985C2EEC}" type="pres">
      <dgm:prSet presAssocID="{3FB31D16-5542-4088-934F-CA2BD6A45FD3}" presName="text1" presStyleLbl="revTx" presStyleIdx="0" presStyleCnt="3" custScaleX="201505" custScaleY="62858" custLinFactNeighborX="50701" custLinFactNeighborY="4909">
        <dgm:presLayoutVars>
          <dgm:bulletEnabled val="1"/>
        </dgm:presLayoutVars>
      </dgm:prSet>
      <dgm:spPr/>
    </dgm:pt>
    <dgm:pt modelId="{56CEEC43-F2FA-4E92-8E5D-B789B85E2FFC}" type="pres">
      <dgm:prSet presAssocID="{3FB31D16-5542-4088-934F-CA2BD6A45FD3}" presName="line1" presStyleLbl="callout" presStyleIdx="0" presStyleCnt="6" custFlipVert="0" custFlipHor="1" custSzY="45720" custScaleX="17500"/>
      <dgm:spPr/>
    </dgm:pt>
    <dgm:pt modelId="{4E594A56-D3F3-4E0C-AB04-9EF12B764E34}" type="pres">
      <dgm:prSet presAssocID="{3FB31D16-5542-4088-934F-CA2BD6A45FD3}" presName="d1" presStyleLbl="callout" presStyleIdx="1" presStyleCnt="6" custFlipVert="1" custFlipHor="1" custScaleX="3120" custScaleY="1075" custLinFactNeighborX="37968" custLinFactNeighborY="23568"/>
      <dgm:spPr/>
    </dgm:pt>
    <dgm:pt modelId="{5BA53FE4-FE01-46E7-8BBD-25685DC44D74}" type="pres">
      <dgm:prSet presAssocID="{D6B2A5C6-8206-4E93-BB45-D34A83453A5A}" presName="circle2" presStyleLbl="lnNode1" presStyleIdx="1" presStyleCnt="3" custLinFactNeighborX="68864" custLinFactNeighborY="46"/>
      <dgm:spPr/>
    </dgm:pt>
    <dgm:pt modelId="{A54C0C80-786E-4900-B87B-6EDC0477EA5A}" type="pres">
      <dgm:prSet presAssocID="{D6B2A5C6-8206-4E93-BB45-D34A83453A5A}" presName="text2" presStyleLbl="revTx" presStyleIdx="1" presStyleCnt="3" custScaleX="168831" custScaleY="212135" custLinFactNeighborX="90440" custLinFactNeighborY="87166">
        <dgm:presLayoutVars>
          <dgm:bulletEnabled val="1"/>
        </dgm:presLayoutVars>
      </dgm:prSet>
      <dgm:spPr/>
    </dgm:pt>
    <dgm:pt modelId="{9FC053C2-BE6E-4D1C-BE4E-0DC7E8DB6E51}" type="pres">
      <dgm:prSet presAssocID="{D6B2A5C6-8206-4E93-BB45-D34A83453A5A}" presName="line2" presStyleLbl="callout" presStyleIdx="2" presStyleCnt="6" custFlipVert="1" custFlipHor="1" custSzY="45719" custScaleX="23689" custLinFactX="9957" custLinFactY="900000" custLinFactNeighborX="100000" custLinFactNeighborY="908992"/>
      <dgm:spPr/>
    </dgm:pt>
    <dgm:pt modelId="{FDE7BC78-2989-4212-8B16-B4C85605D538}" type="pres">
      <dgm:prSet presAssocID="{D6B2A5C6-8206-4E93-BB45-D34A83453A5A}" presName="d2" presStyleLbl="callout" presStyleIdx="3" presStyleCnt="6" custFlipVert="1" custFlipHor="0" custScaleX="1857" custScaleY="3792"/>
      <dgm:spPr/>
    </dgm:pt>
    <dgm:pt modelId="{EE2D0EC0-30DE-44A5-802A-D95E047A9DEA}" type="pres">
      <dgm:prSet presAssocID="{CBE8D19D-0F7D-4A6C-8D0F-DBDEE5C43E34}" presName="circle3" presStyleLbl="lnNode1" presStyleIdx="2" presStyleCnt="3" custLinFactNeighborX="41842" custLinFactNeighborY="-941"/>
      <dgm:spPr/>
    </dgm:pt>
    <dgm:pt modelId="{44FC11E3-D083-4251-B901-786E5A684583}" type="pres">
      <dgm:prSet presAssocID="{CBE8D19D-0F7D-4A6C-8D0F-DBDEE5C43E34}" presName="text3" presStyleLbl="revTx" presStyleIdx="2" presStyleCnt="3" custScaleX="157715" custScaleY="457143" custLinFactX="-123300" custLinFactY="-73681" custLinFactNeighborX="-200000" custLinFactNeighborY="-100000">
        <dgm:presLayoutVars>
          <dgm:bulletEnabled val="1"/>
        </dgm:presLayoutVars>
      </dgm:prSet>
      <dgm:spPr/>
    </dgm:pt>
    <dgm:pt modelId="{854CC811-B5B5-417C-829E-710FE1E4DE28}" type="pres">
      <dgm:prSet presAssocID="{CBE8D19D-0F7D-4A6C-8D0F-DBDEE5C43E34}" presName="line3" presStyleLbl="callout" presStyleIdx="4" presStyleCnt="6" custFlipHor="0" custSzY="112860" custScaleX="6735" custLinFactX="-400000" custLinFactY="-600000" custLinFactNeighborX="-408651" custLinFactNeighborY="-670000"/>
      <dgm:spPr/>
    </dgm:pt>
    <dgm:pt modelId="{68DAFD8F-C899-40BB-B219-8C95B06A2F5D}" type="pres">
      <dgm:prSet presAssocID="{CBE8D19D-0F7D-4A6C-8D0F-DBDEE5C43E34}" presName="d3" presStyleLbl="callout" presStyleIdx="5" presStyleCnt="6" custFlipVert="1" custFlipHor="1" custScaleX="6199" custScaleY="1946" custLinFactX="-127470" custLinFactNeighborX="-200000" custLinFactNeighborY="-40663"/>
      <dgm:spPr/>
    </dgm:pt>
  </dgm:ptLst>
  <dgm:cxnLst>
    <dgm:cxn modelId="{56E00409-5558-4DC6-A238-1E851CDC9D36}" type="presOf" srcId="{CBE8D19D-0F7D-4A6C-8D0F-DBDEE5C43E34}" destId="{44FC11E3-D083-4251-B901-786E5A684583}" srcOrd="0" destOrd="0" presId="urn:microsoft.com/office/officeart/2005/8/layout/target1"/>
    <dgm:cxn modelId="{8BF07156-9DB1-4D70-AE5C-2628244F05D7}" srcId="{8DE26430-EE7F-4F26-B714-F7F0DDC7D340}" destId="{3FB31D16-5542-4088-934F-CA2BD6A45FD3}" srcOrd="0" destOrd="0" parTransId="{B4E25791-FE20-424F-981E-15A966EDAB93}" sibTransId="{0455AAD6-2BAE-499E-83EC-13BE35314E59}"/>
    <dgm:cxn modelId="{1B3E3758-DF13-4D91-8AFB-D03798522BC6}" type="presOf" srcId="{8DE26430-EE7F-4F26-B714-F7F0DDC7D340}" destId="{A4E9B64E-B56B-41CE-9E03-E530217FCAC3}" srcOrd="0" destOrd="0" presId="urn:microsoft.com/office/officeart/2005/8/layout/target1"/>
    <dgm:cxn modelId="{5D3D6A9E-03FF-441C-AF78-D99785B18C71}" srcId="{8DE26430-EE7F-4F26-B714-F7F0DDC7D340}" destId="{CBE8D19D-0F7D-4A6C-8D0F-DBDEE5C43E34}" srcOrd="2" destOrd="0" parTransId="{FCB717E5-2FE3-4528-95F8-A539A5ED7DC5}" sibTransId="{C729AC13-8037-4AC0-97AC-7984B98BC9D8}"/>
    <dgm:cxn modelId="{56D5F6A2-3ABD-4723-8B1A-43DA72126662}" srcId="{8DE26430-EE7F-4F26-B714-F7F0DDC7D340}" destId="{D6B2A5C6-8206-4E93-BB45-D34A83453A5A}" srcOrd="1" destOrd="0" parTransId="{EA8DCA8B-472D-4D06-B0F3-2BB8A4F1C1FA}" sibTransId="{65CE3366-B405-4ED7-AE92-17ADD6B634A8}"/>
    <dgm:cxn modelId="{E3BCC0C8-303E-456E-A2D3-66FEF8F9A5B7}" type="presOf" srcId="{D6B2A5C6-8206-4E93-BB45-D34A83453A5A}" destId="{A54C0C80-786E-4900-B87B-6EDC0477EA5A}" srcOrd="0" destOrd="0" presId="urn:microsoft.com/office/officeart/2005/8/layout/target1"/>
    <dgm:cxn modelId="{F60C97CF-6170-43BF-9C07-690355D08BA9}" type="presOf" srcId="{3FB31D16-5542-4088-934F-CA2BD6A45FD3}" destId="{32A201F5-E4BD-49DE-9458-0F25985C2EEC}" srcOrd="0" destOrd="0" presId="urn:microsoft.com/office/officeart/2005/8/layout/target1"/>
    <dgm:cxn modelId="{54E488D4-0921-4E98-8358-4C63F0095C88}" type="presParOf" srcId="{A4E9B64E-B56B-41CE-9E03-E530217FCAC3}" destId="{6F04C4C8-D091-4539-A5B2-5E11F7CDB3DE}" srcOrd="0" destOrd="0" presId="urn:microsoft.com/office/officeart/2005/8/layout/target1"/>
    <dgm:cxn modelId="{3D5675E3-7EBE-424F-BF92-B9D692F722F9}" type="presParOf" srcId="{A4E9B64E-B56B-41CE-9E03-E530217FCAC3}" destId="{32A201F5-E4BD-49DE-9458-0F25985C2EEC}" srcOrd="1" destOrd="0" presId="urn:microsoft.com/office/officeart/2005/8/layout/target1"/>
    <dgm:cxn modelId="{506C6AEA-E79E-4708-933F-E8EB07EAD019}" type="presParOf" srcId="{A4E9B64E-B56B-41CE-9E03-E530217FCAC3}" destId="{56CEEC43-F2FA-4E92-8E5D-B789B85E2FFC}" srcOrd="2" destOrd="0" presId="urn:microsoft.com/office/officeart/2005/8/layout/target1"/>
    <dgm:cxn modelId="{2F7964C2-633F-4203-A7BF-819B80F9F9F7}" type="presParOf" srcId="{A4E9B64E-B56B-41CE-9E03-E530217FCAC3}" destId="{4E594A56-D3F3-4E0C-AB04-9EF12B764E34}" srcOrd="3" destOrd="0" presId="urn:microsoft.com/office/officeart/2005/8/layout/target1"/>
    <dgm:cxn modelId="{3999FECA-6271-4510-94B5-3D2484BB5D67}" type="presParOf" srcId="{A4E9B64E-B56B-41CE-9E03-E530217FCAC3}" destId="{5BA53FE4-FE01-46E7-8BBD-25685DC44D74}" srcOrd="4" destOrd="0" presId="urn:microsoft.com/office/officeart/2005/8/layout/target1"/>
    <dgm:cxn modelId="{283CECEC-19D8-49D3-A799-37BFD0009F9F}" type="presParOf" srcId="{A4E9B64E-B56B-41CE-9E03-E530217FCAC3}" destId="{A54C0C80-786E-4900-B87B-6EDC0477EA5A}" srcOrd="5" destOrd="0" presId="urn:microsoft.com/office/officeart/2005/8/layout/target1"/>
    <dgm:cxn modelId="{61E945F1-F2E3-4EB9-A8D1-3B47B5AACFE6}" type="presParOf" srcId="{A4E9B64E-B56B-41CE-9E03-E530217FCAC3}" destId="{9FC053C2-BE6E-4D1C-BE4E-0DC7E8DB6E51}" srcOrd="6" destOrd="0" presId="urn:microsoft.com/office/officeart/2005/8/layout/target1"/>
    <dgm:cxn modelId="{34FFD06E-6F32-43CE-9CB7-4484C5B5D43A}" type="presParOf" srcId="{A4E9B64E-B56B-41CE-9E03-E530217FCAC3}" destId="{FDE7BC78-2989-4212-8B16-B4C85605D538}" srcOrd="7" destOrd="0" presId="urn:microsoft.com/office/officeart/2005/8/layout/target1"/>
    <dgm:cxn modelId="{8CFF3F4A-B83D-4955-8D2F-D6FEE2FD0891}" type="presParOf" srcId="{A4E9B64E-B56B-41CE-9E03-E530217FCAC3}" destId="{EE2D0EC0-30DE-44A5-802A-D95E047A9DEA}" srcOrd="8" destOrd="0" presId="urn:microsoft.com/office/officeart/2005/8/layout/target1"/>
    <dgm:cxn modelId="{16A06BF7-0D2F-4433-BEC9-52B4D7A6548E}" type="presParOf" srcId="{A4E9B64E-B56B-41CE-9E03-E530217FCAC3}" destId="{44FC11E3-D083-4251-B901-786E5A684583}" srcOrd="9" destOrd="0" presId="urn:microsoft.com/office/officeart/2005/8/layout/target1"/>
    <dgm:cxn modelId="{6EE6703F-3189-4D6D-AC69-69C1C1485719}" type="presParOf" srcId="{A4E9B64E-B56B-41CE-9E03-E530217FCAC3}" destId="{854CC811-B5B5-417C-829E-710FE1E4DE28}" srcOrd="10" destOrd="0" presId="urn:microsoft.com/office/officeart/2005/8/layout/target1"/>
    <dgm:cxn modelId="{23BB251A-306A-45E5-931C-9A23F26F6638}" type="presParOf" srcId="{A4E9B64E-B56B-41CE-9E03-E530217FCAC3}" destId="{68DAFD8F-C899-40BB-B219-8C95B06A2F5D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2D0EC0-30DE-44A5-802A-D95E047A9DEA}">
      <dsp:nvSpPr>
        <dsp:cNvPr id="0" name=""/>
        <dsp:cNvSpPr/>
      </dsp:nvSpPr>
      <dsp:spPr>
        <a:xfrm>
          <a:off x="6203213" y="1670286"/>
          <a:ext cx="6288952" cy="6288952"/>
        </a:xfrm>
        <a:prstGeom prst="ellipse">
          <a:avLst/>
        </a:prstGeom>
        <a:solidFill>
          <a:schemeClr val="accent3">
            <a:shade val="80000"/>
            <a:hueOff val="218907"/>
            <a:satOff val="-1431"/>
            <a:lumOff val="245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A53FE4-FE01-46E7-8BBD-25685DC44D74}">
      <dsp:nvSpPr>
        <dsp:cNvPr id="0" name=""/>
        <dsp:cNvSpPr/>
      </dsp:nvSpPr>
      <dsp:spPr>
        <a:xfrm>
          <a:off x="7428075" y="2988991"/>
          <a:ext cx="3773371" cy="3773371"/>
        </a:xfrm>
        <a:prstGeom prst="ellipse">
          <a:avLst/>
        </a:prstGeom>
        <a:solidFill>
          <a:schemeClr val="accent3">
            <a:shade val="80000"/>
            <a:hueOff val="109454"/>
            <a:satOff val="-716"/>
            <a:lumOff val="122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04C4C8-D091-4539-A5B2-5E11F7CDB3DE}">
      <dsp:nvSpPr>
        <dsp:cNvPr id="0" name=""/>
        <dsp:cNvSpPr/>
      </dsp:nvSpPr>
      <dsp:spPr>
        <a:xfrm>
          <a:off x="8706833" y="4221915"/>
          <a:ext cx="1257790" cy="1257790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201F5-E4BD-49DE-9458-0F25985C2EEC}">
      <dsp:nvSpPr>
        <dsp:cNvPr id="0" name=""/>
        <dsp:cNvSpPr/>
      </dsp:nvSpPr>
      <dsp:spPr>
        <a:xfrm>
          <a:off x="10907281" y="63836"/>
          <a:ext cx="6336276" cy="1152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/>
            <a:t> </a:t>
          </a:r>
          <a:r>
            <a:rPr lang="es-ES" sz="3200" b="1" kern="1200" dirty="0"/>
            <a:t>PERSONA RACIALIZADA, MIGRADA EN SITUACIÓN VULNERABLE</a:t>
          </a:r>
        </a:p>
      </dsp:txBody>
      <dsp:txXfrm>
        <a:off x="10907281" y="63836"/>
        <a:ext cx="6336276" cy="1152990"/>
      </dsp:txXfrm>
    </dsp:sp>
    <dsp:sp modelId="{56CEEC43-F2FA-4E92-8E5D-B789B85E2FFC}">
      <dsp:nvSpPr>
        <dsp:cNvPr id="0" name=""/>
        <dsp:cNvSpPr/>
      </dsp:nvSpPr>
      <dsp:spPr>
        <a:xfrm flipH="1">
          <a:off x="10447056" y="527426"/>
          <a:ext cx="137570" cy="4572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594A56-D3F3-4E0C-AB04-9EF12B764E34}">
      <dsp:nvSpPr>
        <dsp:cNvPr id="0" name=""/>
        <dsp:cNvSpPr/>
      </dsp:nvSpPr>
      <dsp:spPr>
        <a:xfrm rot="5400000" flipH="1" flipV="1">
          <a:off x="9686910" y="3678297"/>
          <a:ext cx="46468" cy="106185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4C0C80-786E-4900-B87B-6EDC0477EA5A}">
      <dsp:nvSpPr>
        <dsp:cNvPr id="0" name=""/>
        <dsp:cNvSpPr/>
      </dsp:nvSpPr>
      <dsp:spPr>
        <a:xfrm>
          <a:off x="12670578" y="2037858"/>
          <a:ext cx="5308850" cy="3891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40640" bIns="40640" numCol="1" spcCol="1270" anchor="ctr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3200" b="1" kern="1200" dirty="0"/>
            <a:t>Entidades personas </a:t>
          </a:r>
          <a:r>
            <a:rPr lang="es-ES" sz="3200" b="1" kern="1200" dirty="0" err="1"/>
            <a:t>racializadas</a:t>
          </a:r>
          <a:r>
            <a:rPr lang="es-ES" sz="3200" b="1" kern="1200" dirty="0"/>
            <a:t>, migración y asilo</a:t>
          </a:r>
        </a:p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3200" kern="1200" dirty="0"/>
            <a:t>- </a:t>
          </a:r>
          <a:r>
            <a:rPr lang="es-ES" sz="3200" kern="1200" dirty="0" err="1"/>
            <a:t>Mundubat</a:t>
          </a:r>
          <a:r>
            <a:rPr lang="es-ES" sz="3200" kern="1200" dirty="0"/>
            <a:t> </a:t>
          </a:r>
        </a:p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3200" kern="1200" dirty="0"/>
            <a:t>- Zehar-</a:t>
          </a:r>
          <a:r>
            <a:rPr lang="es-ES" sz="3200" kern="1200" dirty="0" err="1"/>
            <a:t>Errefuxiatuekin</a:t>
          </a:r>
          <a:endParaRPr lang="es-ES" sz="3200" kern="1200" dirty="0"/>
        </a:p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3200" kern="1200" dirty="0"/>
            <a:t>- </a:t>
          </a:r>
          <a:r>
            <a:rPr lang="es-ES" sz="3200" kern="1200" dirty="0" err="1"/>
            <a:t>Nevipen</a:t>
          </a:r>
          <a:r>
            <a:rPr lang="es-ES" sz="3200" kern="1200" dirty="0"/>
            <a:t> (pueblo gitano)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- SOS Bizkaia/Gipuzkoa</a:t>
          </a:r>
        </a:p>
      </dsp:txBody>
      <dsp:txXfrm>
        <a:off x="12670578" y="2037858"/>
        <a:ext cx="5308850" cy="3891145"/>
      </dsp:txXfrm>
    </dsp:sp>
    <dsp:sp modelId="{9FC053C2-BE6E-4D1C-BE4E-0DC7E8DB6E51}">
      <dsp:nvSpPr>
        <dsp:cNvPr id="0" name=""/>
        <dsp:cNvSpPr/>
      </dsp:nvSpPr>
      <dsp:spPr>
        <a:xfrm flipH="1" flipV="1">
          <a:off x="11287122" y="3012942"/>
          <a:ext cx="186223" cy="45719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E7BC78-2989-4212-8B16-B4C85605D538}">
      <dsp:nvSpPr>
        <dsp:cNvPr id="0" name=""/>
        <dsp:cNvSpPr/>
      </dsp:nvSpPr>
      <dsp:spPr>
        <a:xfrm rot="16200000" flipV="1">
          <a:off x="8804796" y="4044362"/>
          <a:ext cx="127728" cy="46461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FC11E3-D083-4251-B901-786E5A684583}">
      <dsp:nvSpPr>
        <dsp:cNvPr id="0" name=""/>
        <dsp:cNvSpPr/>
      </dsp:nvSpPr>
      <dsp:spPr>
        <a:xfrm>
          <a:off x="0" y="0"/>
          <a:ext cx="4959310" cy="8385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/>
            <a:t>Entidades Discapacidad /diversidad funcional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0" kern="1200" dirty="0"/>
            <a:t>- </a:t>
          </a:r>
          <a:r>
            <a:rPr lang="es-ES" sz="2800" b="0" kern="1200" dirty="0" err="1"/>
            <a:t>Edeka</a:t>
          </a:r>
          <a:r>
            <a:rPr lang="es-ES" sz="2800" b="0" kern="1200" dirty="0"/>
            <a:t> (Coordinadora vasca de personas con discapacidad)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- </a:t>
          </a:r>
          <a:r>
            <a:rPr lang="es-ES" sz="2800" kern="1200" dirty="0" err="1"/>
            <a:t>Aspace</a:t>
          </a:r>
          <a:r>
            <a:rPr lang="es-ES" sz="2800" kern="1200" dirty="0"/>
            <a:t> (parálisis cerebral)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- </a:t>
          </a:r>
          <a:r>
            <a:rPr lang="es-ES" sz="2800" kern="1200" dirty="0" err="1"/>
            <a:t>Apnabi</a:t>
          </a:r>
          <a:r>
            <a:rPr lang="es-ES" sz="2800" kern="1200" dirty="0"/>
            <a:t> (autismo) 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- </a:t>
          </a:r>
          <a:r>
            <a:rPr lang="es-ES" sz="2800" kern="1200" dirty="0" err="1"/>
            <a:t>Futubide</a:t>
          </a:r>
          <a:r>
            <a:rPr lang="es-ES" sz="2800" kern="1200" dirty="0"/>
            <a:t> (discapacidad intelectual o del desarrollo) 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schemeClr val="tx1"/>
              </a:solidFill>
            </a:rPr>
            <a:t>- </a:t>
          </a:r>
          <a:r>
            <a:rPr lang="es-ES" sz="2800" kern="1200" dirty="0" err="1">
              <a:solidFill>
                <a:schemeClr val="tx1"/>
              </a:solidFill>
            </a:rPr>
            <a:t>Euskal</a:t>
          </a:r>
          <a:r>
            <a:rPr lang="es-ES" sz="2800" kern="1200" dirty="0">
              <a:solidFill>
                <a:schemeClr val="tx1"/>
              </a:solidFill>
            </a:rPr>
            <a:t> </a:t>
          </a:r>
          <a:r>
            <a:rPr lang="es-ES" sz="2800" kern="1200" dirty="0" err="1">
              <a:solidFill>
                <a:schemeClr val="tx1"/>
              </a:solidFill>
            </a:rPr>
            <a:t>Gorrak</a:t>
          </a:r>
          <a:r>
            <a:rPr lang="es-ES" sz="2800" kern="1200" dirty="0">
              <a:solidFill>
                <a:schemeClr val="tx1"/>
              </a:solidFill>
            </a:rPr>
            <a:t>  (sordera)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schemeClr val="tx1"/>
              </a:solidFill>
            </a:rPr>
            <a:t>- </a:t>
          </a:r>
          <a:r>
            <a:rPr lang="es-ES" sz="2800" kern="1200" dirty="0" err="1">
              <a:solidFill>
                <a:schemeClr val="tx1"/>
              </a:solidFill>
            </a:rPr>
            <a:t>Geu</a:t>
          </a:r>
          <a:r>
            <a:rPr lang="es-ES" sz="2800" kern="1200" dirty="0">
              <a:solidFill>
                <a:schemeClr val="tx1"/>
              </a:solidFill>
            </a:rPr>
            <a:t> Be (ocio personas discapacidad)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 err="1">
              <a:solidFill>
                <a:schemeClr val="tx1"/>
              </a:solidFill>
            </a:rPr>
            <a:t>Gizatea</a:t>
          </a:r>
          <a:r>
            <a:rPr lang="es-ES" sz="2800" kern="1200" dirty="0">
              <a:solidFill>
                <a:schemeClr val="tx1"/>
              </a:solidFill>
            </a:rPr>
            <a:t> (inserción laboral) 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 err="1">
              <a:solidFill>
                <a:schemeClr val="tx1"/>
              </a:solidFill>
            </a:rPr>
            <a:t>Lantegi</a:t>
          </a:r>
          <a:r>
            <a:rPr lang="es-ES" sz="2800" kern="1200" dirty="0">
              <a:solidFill>
                <a:schemeClr val="tx1"/>
              </a:solidFill>
            </a:rPr>
            <a:t> </a:t>
          </a:r>
          <a:r>
            <a:rPr lang="es-ES" sz="2800" kern="1200" dirty="0" err="1">
              <a:solidFill>
                <a:schemeClr val="tx1"/>
              </a:solidFill>
            </a:rPr>
            <a:t>Batuak</a:t>
          </a:r>
          <a:r>
            <a:rPr lang="es-ES" sz="2800" kern="1200" dirty="0">
              <a:solidFill>
                <a:schemeClr val="tx1"/>
              </a:solidFill>
            </a:rPr>
            <a:t> (inserción laboral)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800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300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300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300" kern="1200" dirty="0"/>
        </a:p>
      </dsp:txBody>
      <dsp:txXfrm>
        <a:off x="0" y="0"/>
        <a:ext cx="4959310" cy="8385272"/>
      </dsp:txXfrm>
    </dsp:sp>
    <dsp:sp modelId="{854CC811-B5B5-417C-829E-710FE1E4DE28}">
      <dsp:nvSpPr>
        <dsp:cNvPr id="0" name=""/>
        <dsp:cNvSpPr/>
      </dsp:nvSpPr>
      <dsp:spPr>
        <a:xfrm>
          <a:off x="4132409" y="3705212"/>
          <a:ext cx="52945" cy="11286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DAFD8F-C899-40BB-B219-8C95B06A2F5D}">
      <dsp:nvSpPr>
        <dsp:cNvPr id="0" name=""/>
        <dsp:cNvSpPr/>
      </dsp:nvSpPr>
      <dsp:spPr>
        <a:xfrm rot="5400000" flipH="1" flipV="1">
          <a:off x="4052049" y="4392887"/>
          <a:ext cx="46831" cy="99217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98252" y="1495511"/>
            <a:ext cx="18531205" cy="0"/>
          </a:xfrm>
          <a:custGeom>
            <a:avLst/>
            <a:gdLst/>
            <a:ahLst/>
            <a:cxnLst/>
            <a:rect l="l" t="t" r="r" b="b"/>
            <a:pathLst>
              <a:path w="18531205">
                <a:moveTo>
                  <a:pt x="0" y="0"/>
                </a:moveTo>
                <a:lnTo>
                  <a:pt x="18531006" y="0"/>
                </a:lnTo>
              </a:path>
            </a:pathLst>
          </a:custGeom>
          <a:ln w="104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36761" y="7017952"/>
            <a:ext cx="18030577" cy="1278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taria.ebizkaia.eus/es/catalogo-de-tramites-y-servicios?procID=16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zehar.eus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57" y="5710705"/>
            <a:ext cx="20100290" cy="5598160"/>
          </a:xfrm>
          <a:custGeom>
            <a:avLst/>
            <a:gdLst/>
            <a:ahLst/>
            <a:cxnLst/>
            <a:rect l="l" t="t" r="r" b="b"/>
            <a:pathLst>
              <a:path w="20100290" h="5598159">
                <a:moveTo>
                  <a:pt x="20099785" y="0"/>
                </a:moveTo>
                <a:lnTo>
                  <a:pt x="0" y="0"/>
                </a:lnTo>
                <a:lnTo>
                  <a:pt x="0" y="5597850"/>
                </a:lnTo>
                <a:lnTo>
                  <a:pt x="20099785" y="5597850"/>
                </a:lnTo>
                <a:lnTo>
                  <a:pt x="20099785" y="0"/>
                </a:lnTo>
                <a:close/>
              </a:path>
            </a:pathLst>
          </a:custGeom>
          <a:solidFill>
            <a:srgbClr val="629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C1399E03-FE7D-400B-8F81-C42B66DB0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761" y="6721476"/>
            <a:ext cx="18030577" cy="2954655"/>
          </a:xfrm>
        </p:spPr>
        <p:txBody>
          <a:bodyPr wrap="square" lIns="0" tIns="0" rIns="0" bIns="0" anchor="t">
            <a:spAutoFit/>
          </a:bodyPr>
          <a:lstStyle/>
          <a:p>
            <a:pPr algn="ctr" rtl="0" fontAlgn="base"/>
            <a:r>
              <a:rPr lang="es-ES" sz="3200" dirty="0">
                <a:solidFill>
                  <a:schemeClr val="bg1"/>
                </a:solidFill>
              </a:rPr>
              <a:t>HACIA UN TRABAJO EN RED PARA LA INCORPORACIÓN DEL ENFOQUE INTERSECCIONAL EN LA ATENCIÓN SOCIAL Y COMUNITARIA A PERSONAS REFUGIADAS EN LA CAPV</a:t>
            </a:r>
            <a:r>
              <a:rPr lang="es-ES" sz="3200" b="0" dirty="0">
                <a:solidFill>
                  <a:schemeClr val="bg1"/>
                </a:solidFill>
              </a:rPr>
              <a:t> </a:t>
            </a:r>
            <a:br>
              <a:rPr lang="es-ES" sz="3200" b="0" dirty="0">
                <a:solidFill>
                  <a:schemeClr val="bg1"/>
                </a:solidFill>
              </a:rPr>
            </a:br>
            <a:r>
              <a:rPr lang="es-ES" sz="3200" dirty="0">
                <a:solidFill>
                  <a:schemeClr val="bg1"/>
                </a:solidFill>
              </a:rPr>
              <a:t>Tercer encuentro de entidades Fase II</a:t>
            </a:r>
            <a:r>
              <a:rPr lang="es-ES" sz="3200" b="0" dirty="0">
                <a:solidFill>
                  <a:schemeClr val="bg1"/>
                </a:solidFill>
              </a:rPr>
              <a:t> </a:t>
            </a:r>
            <a:br>
              <a:rPr lang="es-ES" sz="3200" b="0" dirty="0">
                <a:solidFill>
                  <a:schemeClr val="bg1"/>
                </a:solidFill>
              </a:rPr>
            </a:br>
            <a:r>
              <a:rPr lang="es-ES" sz="3200" dirty="0">
                <a:solidFill>
                  <a:schemeClr val="bg1"/>
                </a:solidFill>
              </a:rPr>
              <a:t> </a:t>
            </a:r>
            <a:r>
              <a:rPr lang="es-ES" sz="3200" i="1" dirty="0">
                <a:solidFill>
                  <a:schemeClr val="bg1"/>
                </a:solidFill>
              </a:rPr>
              <a:t>Interseccionalidad, diversidad y asilo</a:t>
            </a:r>
            <a:br>
              <a:rPr lang="es-ES" sz="3200" i="1" dirty="0">
                <a:solidFill>
                  <a:schemeClr val="bg1"/>
                </a:solidFill>
              </a:rPr>
            </a:br>
            <a:r>
              <a:rPr lang="es-ES" sz="3200" i="1" dirty="0">
                <a:solidFill>
                  <a:schemeClr val="bg1"/>
                </a:solidFill>
              </a:rPr>
              <a:t>La intervención social y comunitaria desde la perspectiva </a:t>
            </a:r>
            <a:r>
              <a:rPr lang="es-ES" sz="3200" i="1" dirty="0" err="1">
                <a:solidFill>
                  <a:schemeClr val="bg1"/>
                </a:solidFill>
              </a:rPr>
              <a:t>interseccional</a:t>
            </a:r>
            <a:br>
              <a:rPr lang="es-ES" sz="3200" b="0" i="1" dirty="0">
                <a:solidFill>
                  <a:schemeClr val="bg1"/>
                </a:solidFill>
              </a:rPr>
            </a:br>
            <a:r>
              <a:rPr lang="es-ES" sz="3200" b="0" i="1" dirty="0">
                <a:solidFill>
                  <a:schemeClr val="bg1"/>
                </a:solidFill>
              </a:rPr>
              <a:t>Bilbao, 11 de junio de 2024</a:t>
            </a:r>
            <a:endParaRPr lang="es-ES" sz="3200" dirty="0">
              <a:solidFill>
                <a:schemeClr val="bg1"/>
              </a:solidFill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34986" y="3650140"/>
            <a:ext cx="4837549" cy="151827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7667" y="626676"/>
            <a:ext cx="13218982" cy="714298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lang="es-ES" sz="2000">
                <a:solidFill>
                  <a:schemeClr val="accent3"/>
                </a:solidFill>
              </a:rPr>
              <a:t> </a:t>
            </a:r>
            <a:r>
              <a:rPr lang="es-ES" sz="2000" i="1">
                <a:solidFill>
                  <a:schemeClr val="accent3"/>
                </a:solidFill>
              </a:rPr>
              <a:t>Interseccionalidad, diversidad y asilo </a:t>
            </a:r>
            <a:br>
              <a:rPr lang="es-ES" sz="2000" i="1">
                <a:solidFill>
                  <a:schemeClr val="accent3"/>
                </a:solidFill>
              </a:rPr>
            </a:br>
            <a:r>
              <a:rPr lang="es-ES" sz="2000" i="1">
                <a:solidFill>
                  <a:schemeClr val="accent3"/>
                </a:solidFill>
              </a:rPr>
              <a:t>La intervención social y comunitaria desde la perspectiva interseccional</a:t>
            </a:r>
            <a:r>
              <a:rPr lang="es-ES" sz="2000" b="0" i="1">
                <a:solidFill>
                  <a:schemeClr val="accent3"/>
                </a:solidFill>
              </a:rPr>
              <a:t> </a:t>
            </a:r>
            <a:endParaRPr sz="2000">
              <a:solidFill>
                <a:schemeClr val="accent3"/>
              </a:solidFill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28871" y="439612"/>
            <a:ext cx="2607562" cy="81839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2F652EF-03CB-4988-9A6B-5CB915CD9189}"/>
              </a:ext>
            </a:extLst>
          </p:cNvPr>
          <p:cNvSpPr txBox="1"/>
          <p:nvPr/>
        </p:nvSpPr>
        <p:spPr>
          <a:xfrm>
            <a:off x="767667" y="1758462"/>
            <a:ext cx="18112154" cy="10341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ES" sz="4000" b="1" dirty="0"/>
              <a:t>MAPA DE RECURSOS</a:t>
            </a:r>
            <a:r>
              <a:rPr lang="es-ES" sz="4000" dirty="0"/>
              <a:t> </a:t>
            </a:r>
          </a:p>
          <a:p>
            <a:pPr fontAlgn="base"/>
            <a:endParaRPr lang="es-ES" sz="3200" dirty="0"/>
          </a:p>
          <a:p>
            <a:pPr fontAlgn="base"/>
            <a:r>
              <a:rPr lang="es-ES" sz="4000" b="1" dirty="0"/>
              <a:t>Intérpretes de diferentes idiomas, pero también de Lengua de Signos. </a:t>
            </a:r>
            <a:r>
              <a:rPr lang="es-ES" sz="4000" dirty="0"/>
              <a:t>  </a:t>
            </a:r>
          </a:p>
          <a:p>
            <a:pPr fontAlgn="base"/>
            <a:endParaRPr lang="es-ES" sz="4000" b="1" dirty="0"/>
          </a:p>
          <a:p>
            <a:pPr fontAlgn="base"/>
            <a:r>
              <a:rPr lang="es-ES" sz="4000" b="1" dirty="0" err="1"/>
              <a:t>Aholku</a:t>
            </a:r>
            <a:r>
              <a:rPr lang="es-ES" sz="4000" b="1" dirty="0"/>
              <a:t> </a:t>
            </a:r>
            <a:r>
              <a:rPr lang="es-ES" sz="4000" b="1" dirty="0" err="1"/>
              <a:t>Sarea</a:t>
            </a:r>
            <a:endParaRPr lang="es-ES" sz="4000" b="1" dirty="0"/>
          </a:p>
          <a:p>
            <a:pPr fontAlgn="base"/>
            <a:endParaRPr lang="es-ES" sz="4000" dirty="0"/>
          </a:p>
          <a:p>
            <a:pPr fontAlgn="base"/>
            <a:r>
              <a:rPr lang="es-ES" sz="4000" b="1" dirty="0"/>
              <a:t>Ayuntamientos - Servicios sociales de base – Pa8drón social</a:t>
            </a:r>
          </a:p>
          <a:p>
            <a:pPr fontAlgn="base"/>
            <a:endParaRPr lang="es-ES" sz="4000" dirty="0"/>
          </a:p>
          <a:p>
            <a:pPr fontAlgn="base"/>
            <a:r>
              <a:rPr lang="es-ES" sz="4000" b="1" dirty="0" err="1"/>
              <a:t>Osakidetza</a:t>
            </a:r>
            <a:r>
              <a:rPr lang="es-ES" sz="4000" dirty="0"/>
              <a:t>: derivar para el diagnóstico médico</a:t>
            </a:r>
          </a:p>
          <a:p>
            <a:pPr fontAlgn="base"/>
            <a:r>
              <a:rPr lang="es-ES" sz="4000" dirty="0"/>
              <a:t> </a:t>
            </a:r>
          </a:p>
          <a:p>
            <a:pPr fontAlgn="base"/>
            <a:r>
              <a:rPr lang="es-ES" sz="4000" dirty="0"/>
              <a:t>Atendiendo a otros </a:t>
            </a:r>
            <a:r>
              <a:rPr lang="es-ES" sz="4000" b="1" dirty="0"/>
              <a:t>derechos ligados a lo cultural, lo social y lo comunitario</a:t>
            </a:r>
            <a:r>
              <a:rPr lang="es-ES" sz="4000" dirty="0"/>
              <a:t>: asociaciones de mujeres y/o para la violencia de género (</a:t>
            </a:r>
            <a:r>
              <a:rPr lang="es-ES" sz="4000" b="1" dirty="0"/>
              <a:t>Mujeres del mundo, </a:t>
            </a:r>
            <a:r>
              <a:rPr lang="es-ES" sz="4000" b="1" dirty="0" err="1"/>
              <a:t>Andragune</a:t>
            </a:r>
            <a:r>
              <a:rPr lang="es-ES" sz="4000" dirty="0"/>
              <a:t> y otras), asociaciones de infancia (</a:t>
            </a:r>
            <a:r>
              <a:rPr lang="es-ES" sz="4000" b="1" dirty="0" err="1"/>
              <a:t>Bakuva</a:t>
            </a:r>
            <a:r>
              <a:rPr lang="es-ES" sz="4000" dirty="0"/>
              <a:t>), apoyo educativo (</a:t>
            </a:r>
            <a:r>
              <a:rPr lang="es-ES" sz="4000" b="1" dirty="0" err="1"/>
              <a:t>Berritxegune</a:t>
            </a:r>
            <a:r>
              <a:rPr lang="es-ES" sz="4000" dirty="0"/>
              <a:t>), atención psicológica (</a:t>
            </a:r>
            <a:r>
              <a:rPr lang="es-ES" sz="4000" b="1" dirty="0" err="1"/>
              <a:t>Aldarte</a:t>
            </a:r>
            <a:r>
              <a:rPr lang="es-ES" sz="4000" dirty="0"/>
              <a:t>); en Barakaldo </a:t>
            </a:r>
            <a:r>
              <a:rPr lang="es-ES" sz="4000" b="1" dirty="0" err="1"/>
              <a:t>Agharas</a:t>
            </a:r>
            <a:r>
              <a:rPr lang="es-ES" sz="4000" dirty="0"/>
              <a:t>; </a:t>
            </a:r>
            <a:r>
              <a:rPr lang="es-ES" sz="4000" b="1" dirty="0" err="1"/>
              <a:t>Ongieetorri</a:t>
            </a:r>
            <a:r>
              <a:rPr lang="es-ES" sz="4000" b="1" dirty="0"/>
              <a:t> </a:t>
            </a:r>
            <a:r>
              <a:rPr lang="es-ES" sz="4000" b="1" dirty="0" err="1"/>
              <a:t>Errefuxiatuak</a:t>
            </a:r>
            <a:r>
              <a:rPr lang="es-ES" sz="4000" dirty="0"/>
              <a:t>… </a:t>
            </a:r>
          </a:p>
          <a:p>
            <a:pPr fontAlgn="base"/>
            <a:endParaRPr lang="es-ES" sz="2400" dirty="0"/>
          </a:p>
          <a:p>
            <a:pPr fontAlgn="base"/>
            <a:r>
              <a:rPr lang="es-ES" dirty="0"/>
              <a:t> </a:t>
            </a:r>
          </a:p>
          <a:p>
            <a:r>
              <a:rPr lang="es-ES" sz="3200" b="1" dirty="0"/>
              <a:t> 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846786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7667" y="626676"/>
            <a:ext cx="13218982" cy="714298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lang="es-ES" sz="2000">
                <a:solidFill>
                  <a:schemeClr val="accent3"/>
                </a:solidFill>
              </a:rPr>
              <a:t> </a:t>
            </a:r>
            <a:r>
              <a:rPr lang="es-ES" sz="2000" i="1">
                <a:solidFill>
                  <a:schemeClr val="accent3"/>
                </a:solidFill>
              </a:rPr>
              <a:t>Interseccionalidad, diversidad y asilo </a:t>
            </a:r>
            <a:br>
              <a:rPr lang="es-ES" sz="2000" i="1">
                <a:solidFill>
                  <a:schemeClr val="accent3"/>
                </a:solidFill>
              </a:rPr>
            </a:br>
            <a:r>
              <a:rPr lang="es-ES" sz="2000" i="1">
                <a:solidFill>
                  <a:schemeClr val="accent3"/>
                </a:solidFill>
              </a:rPr>
              <a:t>La intervención social y comunitaria desde la perspectiva interseccional</a:t>
            </a:r>
            <a:r>
              <a:rPr lang="es-ES" sz="2000" b="0" i="1">
                <a:solidFill>
                  <a:schemeClr val="accent3"/>
                </a:solidFill>
              </a:rPr>
              <a:t> </a:t>
            </a:r>
            <a:endParaRPr sz="2000">
              <a:solidFill>
                <a:schemeClr val="accent3"/>
              </a:solidFill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28871" y="439612"/>
            <a:ext cx="2607562" cy="81839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416E0FE-C56D-02DE-6375-6236FD926583}"/>
              </a:ext>
            </a:extLst>
          </p:cNvPr>
          <p:cNvSpPr txBox="1"/>
          <p:nvPr/>
        </p:nvSpPr>
        <p:spPr>
          <a:xfrm>
            <a:off x="768484" y="3034927"/>
            <a:ext cx="18569831" cy="233910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s-ES">
              <a:solidFill>
                <a:srgbClr val="555555"/>
              </a:solidFill>
              <a:cs typeface="Calibri"/>
            </a:endParaRPr>
          </a:p>
          <a:p>
            <a:r>
              <a:rPr lang="es-ES" sz="3200" u="sng">
                <a:solidFill>
                  <a:srgbClr val="045CA0"/>
                </a:solidFill>
                <a:ea typeface="+mn-lt"/>
                <a:cs typeface="+mn-lt"/>
                <a:hlinkClick r:id="rId3"/>
              </a:rPr>
              <a:t>Cuestionario sobre dificultades de desempeño - (E543)</a:t>
            </a:r>
            <a:endParaRPr lang="es-ES"/>
          </a:p>
          <a:p>
            <a:endParaRPr lang="es-ES" sz="3200">
              <a:solidFill>
                <a:srgbClr val="555555"/>
              </a:solidFill>
              <a:cs typeface="Calibri"/>
            </a:endParaRPr>
          </a:p>
          <a:p>
            <a:r>
              <a:rPr lang="es-ES" sz="3200" u="sng">
                <a:solidFill>
                  <a:srgbClr val="045CA0"/>
                </a:solidFill>
                <a:ea typeface="+mn-lt"/>
                <a:cs typeface="+mn-lt"/>
                <a:hlinkClick r:id="rId3"/>
              </a:rPr>
              <a:t>Cuestionario sobre dificultades de desempeño - (E543)</a:t>
            </a:r>
            <a:endParaRPr lang="es-ES" sz="3200"/>
          </a:p>
          <a:p>
            <a:pPr algn="l"/>
            <a:endParaRPr lang="es-ES" sz="3200">
              <a:cs typeface="Calibri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06B5520-205C-9136-0B49-3541518C2CFF}"/>
              </a:ext>
            </a:extLst>
          </p:cNvPr>
          <p:cNvSpPr txBox="1"/>
          <p:nvPr/>
        </p:nvSpPr>
        <p:spPr>
          <a:xfrm>
            <a:off x="533400" y="1562099"/>
            <a:ext cx="19183350" cy="63401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2800" b="1" dirty="0">
                <a:ea typeface="Calibri"/>
                <a:cs typeface="Calibri"/>
              </a:rPr>
              <a:t>Trabajo Individual </a:t>
            </a:r>
          </a:p>
          <a:p>
            <a:endParaRPr lang="es-ES" sz="2800" dirty="0">
              <a:ea typeface="Calibri"/>
              <a:cs typeface="Calibri"/>
            </a:endParaRPr>
          </a:p>
          <a:p>
            <a:endParaRPr lang="es-ES" sz="2800" dirty="0">
              <a:ea typeface="Calibri"/>
              <a:cs typeface="Calibri"/>
            </a:endParaRPr>
          </a:p>
          <a:p>
            <a:r>
              <a:rPr lang="es-ES" sz="2800" dirty="0">
                <a:ea typeface="Calibri"/>
                <a:cs typeface="Calibri"/>
              </a:rPr>
              <a:t>¿Vemos pertinente como entidad la conformación de una Red de Migración y Diversidad?</a:t>
            </a:r>
          </a:p>
          <a:p>
            <a:endParaRPr lang="es-ES" sz="2800" dirty="0">
              <a:ea typeface="Calibri"/>
              <a:cs typeface="Calibri"/>
            </a:endParaRPr>
          </a:p>
          <a:p>
            <a:r>
              <a:rPr lang="es-ES" sz="2800" dirty="0">
                <a:ea typeface="Calibri"/>
                <a:cs typeface="Calibri"/>
              </a:rPr>
              <a:t>¿Qué dificultades le veo a la atención en Red a casos complejos? </a:t>
            </a:r>
          </a:p>
          <a:p>
            <a:endParaRPr lang="es-ES" sz="2800" dirty="0">
              <a:ea typeface="Calibri"/>
              <a:cs typeface="Calibri"/>
            </a:endParaRPr>
          </a:p>
          <a:p>
            <a:r>
              <a:rPr lang="es-ES" sz="2800" dirty="0">
                <a:ea typeface="Calibri"/>
                <a:cs typeface="Calibri"/>
              </a:rPr>
              <a:t>¿Qué podría aportar mi entidad a esta Red?</a:t>
            </a:r>
          </a:p>
          <a:p>
            <a:endParaRPr lang="es-ES" sz="2800" dirty="0">
              <a:ea typeface="Calibri"/>
              <a:cs typeface="Calibri"/>
            </a:endParaRPr>
          </a:p>
          <a:p>
            <a:r>
              <a:rPr lang="es-ES" sz="2800" dirty="0">
                <a:ea typeface="Calibri"/>
                <a:cs typeface="Calibri"/>
              </a:rPr>
              <a:t>¿Veo viable que mi entidad participe en reuniones periódicas para la intervención y seguimiento de casos complejos? </a:t>
            </a:r>
          </a:p>
          <a:p>
            <a:pPr algn="ctr"/>
            <a:endParaRPr lang="es-ES" b="1" dirty="0">
              <a:ea typeface="Calibri"/>
              <a:cs typeface="Calibri"/>
            </a:endParaRPr>
          </a:p>
          <a:p>
            <a:endParaRPr lang="es-ES" sz="3200" b="1" dirty="0">
              <a:ea typeface="Calibri"/>
              <a:cs typeface="Calibri"/>
            </a:endParaRPr>
          </a:p>
          <a:p>
            <a:endParaRPr lang="es-ES" sz="1200" b="1" dirty="0">
              <a:latin typeface="Calibri"/>
              <a:ea typeface="Calibri"/>
              <a:cs typeface="Calibri"/>
            </a:endParaRPr>
          </a:p>
          <a:p>
            <a:endParaRPr lang="es-ES" sz="3200" dirty="0">
              <a:latin typeface="Segoe UI"/>
              <a:cs typeface="Segoe UI"/>
            </a:endParaRPr>
          </a:p>
          <a:p>
            <a:r>
              <a:rPr lang="es-ES" sz="2800" b="1" dirty="0">
                <a:latin typeface="Segoe UI"/>
                <a:cs typeface="Segoe UI"/>
              </a:rPr>
              <a:t>Socialización y acuerdos</a:t>
            </a:r>
          </a:p>
        </p:txBody>
      </p:sp>
    </p:spTree>
    <p:extLst>
      <p:ext uri="{BB962C8B-B14F-4D97-AF65-F5344CB8AC3E}">
        <p14:creationId xmlns:p14="http://schemas.microsoft.com/office/powerpoint/2010/main" val="686369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35" y="5245"/>
            <a:ext cx="20093940" cy="11298555"/>
          </a:xfrm>
          <a:custGeom>
            <a:avLst/>
            <a:gdLst/>
            <a:ahLst/>
            <a:cxnLst/>
            <a:rect l="l" t="t" r="r" b="b"/>
            <a:pathLst>
              <a:path w="20093940" h="11298555">
                <a:moveTo>
                  <a:pt x="20093629" y="0"/>
                </a:moveTo>
                <a:lnTo>
                  <a:pt x="0" y="0"/>
                </a:lnTo>
                <a:lnTo>
                  <a:pt x="0" y="11298074"/>
                </a:lnTo>
                <a:lnTo>
                  <a:pt x="20093629" y="11298074"/>
                </a:lnTo>
                <a:lnTo>
                  <a:pt x="20093629" y="0"/>
                </a:lnTo>
                <a:close/>
              </a:path>
            </a:pathLst>
          </a:custGeom>
          <a:solidFill>
            <a:srgbClr val="629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31607" y="10230239"/>
            <a:ext cx="3094990" cy="484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000" b="0" spc="400">
                <a:solidFill>
                  <a:srgbClr val="FFFFFF"/>
                </a:solidFill>
                <a:latin typeface="Arial"/>
                <a:cs typeface="Arial"/>
                <a:hlinkClick r:id="rId2"/>
              </a:rPr>
              <a:t>w</a:t>
            </a:r>
            <a:r>
              <a:rPr sz="3000" b="0" spc="-20">
                <a:solidFill>
                  <a:srgbClr val="FFFFFF"/>
                </a:solidFill>
                <a:latin typeface="Arial"/>
                <a:cs typeface="Arial"/>
                <a:hlinkClick r:id="rId2"/>
              </a:rPr>
              <a:t>w</a:t>
            </a:r>
            <a:r>
              <a:rPr sz="3000" b="0" spc="-415">
                <a:solidFill>
                  <a:srgbClr val="FFFFFF"/>
                </a:solidFill>
                <a:latin typeface="Arial"/>
                <a:cs typeface="Arial"/>
                <a:hlinkClick r:id="rId2"/>
              </a:rPr>
              <a:t> </a:t>
            </a:r>
            <a:r>
              <a:rPr sz="3000" b="0" spc="210">
                <a:solidFill>
                  <a:srgbClr val="FFFFFF"/>
                </a:solidFill>
                <a:latin typeface="Arial"/>
                <a:cs typeface="Arial"/>
                <a:hlinkClick r:id="rId2"/>
              </a:rPr>
              <a:t>w</a:t>
            </a:r>
            <a:r>
              <a:rPr sz="3000" b="0" spc="265">
                <a:solidFill>
                  <a:srgbClr val="FFFFFF"/>
                </a:solidFill>
                <a:latin typeface="Arial"/>
                <a:cs typeface="Arial"/>
                <a:hlinkClick r:id="rId2"/>
              </a:rPr>
              <a:t>.zeh</a:t>
            </a:r>
            <a:r>
              <a:rPr sz="3000" b="0" spc="-185">
                <a:solidFill>
                  <a:srgbClr val="FFFFFF"/>
                </a:solidFill>
                <a:latin typeface="Arial"/>
                <a:cs typeface="Arial"/>
                <a:hlinkClick r:id="rId2"/>
              </a:rPr>
              <a:t>a</a:t>
            </a:r>
            <a:r>
              <a:rPr sz="3000" b="0" spc="-415">
                <a:solidFill>
                  <a:srgbClr val="FFFFFF"/>
                </a:solidFill>
                <a:latin typeface="Arial"/>
                <a:cs typeface="Arial"/>
                <a:hlinkClick r:id="rId2"/>
              </a:rPr>
              <a:t> </a:t>
            </a:r>
            <a:r>
              <a:rPr sz="3000" b="0" spc="245">
                <a:solidFill>
                  <a:srgbClr val="FFFFFF"/>
                </a:solidFill>
                <a:latin typeface="Arial"/>
                <a:cs typeface="Arial"/>
                <a:hlinkClick r:id="rId2"/>
              </a:rPr>
              <a:t>r</a:t>
            </a:r>
            <a:r>
              <a:rPr sz="3000" b="0" spc="270">
                <a:solidFill>
                  <a:srgbClr val="FFFFFF"/>
                </a:solidFill>
                <a:latin typeface="Arial"/>
                <a:cs typeface="Arial"/>
                <a:hlinkClick r:id="rId2"/>
              </a:rPr>
              <a:t>.eu</a:t>
            </a:r>
            <a:r>
              <a:rPr sz="3000" b="0" spc="-165">
                <a:solidFill>
                  <a:srgbClr val="FFFFFF"/>
                </a:solidFill>
                <a:latin typeface="Arial"/>
                <a:cs typeface="Arial"/>
                <a:hlinkClick r:id="rId2"/>
              </a:rPr>
              <a:t>s</a:t>
            </a:r>
            <a:r>
              <a:rPr sz="3000" b="0" spc="-415">
                <a:solidFill>
                  <a:srgbClr val="FFFFFF"/>
                </a:solidFill>
                <a:latin typeface="Arial"/>
                <a:cs typeface="Arial"/>
                <a:hlinkClick r:id="rId2"/>
              </a:rPr>
              <a:t> </a:t>
            </a:r>
            <a:endParaRPr sz="30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163517" y="5331355"/>
            <a:ext cx="3777061" cy="645845"/>
          </a:xfrm>
          <a:prstGeom prst="rect">
            <a:avLst/>
          </a:prstGeom>
        </p:spPr>
      </p:pic>
      <p:pic>
        <p:nvPicPr>
          <p:cNvPr id="6" name="Gráfico 5">
            <a:extLst>
              <a:ext uri="{FF2B5EF4-FFF2-40B4-BE49-F238E27FC236}">
                <a16:creationId xmlns:a16="http://schemas.microsoft.com/office/drawing/2014/main" id="{489153AA-E9A8-4072-94E3-C17CDF32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12073" y="9159875"/>
            <a:ext cx="3534058" cy="6905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7667" y="626676"/>
            <a:ext cx="13218982" cy="714298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lang="es-ES" sz="2000">
                <a:solidFill>
                  <a:schemeClr val="accent3"/>
                </a:solidFill>
              </a:rPr>
              <a:t> </a:t>
            </a:r>
            <a:r>
              <a:rPr lang="es-ES" sz="2000" i="1">
                <a:solidFill>
                  <a:schemeClr val="accent3"/>
                </a:solidFill>
              </a:rPr>
              <a:t>Interseccionalidad, diversidad y asilo </a:t>
            </a:r>
            <a:br>
              <a:rPr lang="es-ES" sz="2000" i="1">
                <a:solidFill>
                  <a:schemeClr val="accent3"/>
                </a:solidFill>
              </a:rPr>
            </a:br>
            <a:r>
              <a:rPr lang="es-ES" sz="2000" i="1">
                <a:solidFill>
                  <a:schemeClr val="accent3"/>
                </a:solidFill>
              </a:rPr>
              <a:t>La intervención social y comunitaria desde la perspectiva interseccional</a:t>
            </a:r>
            <a:r>
              <a:rPr lang="es-ES" sz="2000" b="0" i="1">
                <a:solidFill>
                  <a:schemeClr val="accent3"/>
                </a:solidFill>
              </a:rPr>
              <a:t> </a:t>
            </a:r>
            <a:endParaRPr sz="2000">
              <a:solidFill>
                <a:schemeClr val="accent3"/>
              </a:solidFill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28871" y="439612"/>
            <a:ext cx="2607562" cy="81839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022083F-B6C6-517B-E2E1-9A1335139F33}"/>
              </a:ext>
            </a:extLst>
          </p:cNvPr>
          <p:cNvSpPr txBox="1"/>
          <p:nvPr/>
        </p:nvSpPr>
        <p:spPr>
          <a:xfrm>
            <a:off x="769126" y="1880800"/>
            <a:ext cx="18134336" cy="84023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 sz="3200" dirty="0">
              <a:latin typeface="Calibri"/>
              <a:ea typeface="Calibri"/>
              <a:cs typeface="Times New Roman"/>
            </a:endParaRPr>
          </a:p>
          <a:p>
            <a:r>
              <a:rPr lang="es-ES" sz="3600" b="1" dirty="0">
                <a:latin typeface="Calibri"/>
                <a:ea typeface="Calibri"/>
                <a:cs typeface="Times New Roman"/>
              </a:rPr>
              <a:t>Objetivo: </a:t>
            </a:r>
            <a:r>
              <a:rPr lang="es-ES" sz="3600" dirty="0">
                <a:latin typeface="Calibri"/>
                <a:ea typeface="Calibri"/>
                <a:cs typeface="Times New Roman"/>
              </a:rPr>
              <a:t>Trabajar estrategias de intervención social para  personas racializadas, migradas o refugiadas en intersección con la discapacidad y la salud mental. </a:t>
            </a:r>
            <a:r>
              <a:rPr lang="es-ES" sz="3600" b="1" dirty="0">
                <a:latin typeface="Calibri"/>
                <a:ea typeface="Calibri"/>
                <a:cs typeface="Times New Roman"/>
              </a:rPr>
              <a:t> </a:t>
            </a:r>
            <a:endParaRPr lang="es-ES" sz="3600" dirty="0">
              <a:latin typeface="Calibri"/>
              <a:ea typeface="Calibri"/>
              <a:cs typeface="Times New Roman"/>
            </a:endParaRPr>
          </a:p>
          <a:p>
            <a:endParaRPr lang="es-ES" sz="3200" b="1" dirty="0">
              <a:latin typeface="Times New Roman"/>
              <a:cs typeface="Times New Roman"/>
            </a:endParaRPr>
          </a:p>
          <a:p>
            <a:pPr fontAlgn="base"/>
            <a:r>
              <a:rPr lang="es-ES" sz="3600" b="1" dirty="0">
                <a:solidFill>
                  <a:srgbClr val="C00000"/>
                </a:solidFill>
              </a:rPr>
              <a:t>Plan de formación para las entidades, </a:t>
            </a:r>
            <a:r>
              <a:rPr lang="es-ES" sz="3200" dirty="0"/>
              <a:t>para que, por un lado, todas sepamos unos mínimos de los temas clave de las otras (temas ligados a extranjería, asilo, protección internacional y temas ligados a las discapacidades. </a:t>
            </a:r>
          </a:p>
          <a:p>
            <a:pPr fontAlgn="base"/>
            <a:endParaRPr lang="es-ES" sz="3200" dirty="0"/>
          </a:p>
          <a:p>
            <a:pPr fontAlgn="base"/>
            <a:r>
              <a:rPr lang="es-ES" sz="3600" b="1" dirty="0">
                <a:solidFill>
                  <a:srgbClr val="C00000"/>
                </a:solidFill>
              </a:rPr>
              <a:t>Documento de metodologías</a:t>
            </a:r>
            <a:r>
              <a:rPr lang="es-ES" sz="3600" dirty="0"/>
              <a:t>, </a:t>
            </a:r>
            <a:r>
              <a:rPr lang="es-ES" sz="3200" dirty="0"/>
              <a:t>procedimientos e identificación de buenas prácticas. </a:t>
            </a:r>
          </a:p>
          <a:p>
            <a:pPr fontAlgn="base"/>
            <a:endParaRPr lang="es-ES" sz="3200" dirty="0"/>
          </a:p>
          <a:p>
            <a:pPr fontAlgn="base"/>
            <a:r>
              <a:rPr lang="es-ES" sz="3600" b="1" dirty="0">
                <a:solidFill>
                  <a:srgbClr val="C00000"/>
                </a:solidFill>
              </a:rPr>
              <a:t>Mapa de recursos</a:t>
            </a:r>
            <a:r>
              <a:rPr lang="es-ES" sz="3600" dirty="0"/>
              <a:t> </a:t>
            </a:r>
            <a:r>
              <a:rPr lang="es-ES" sz="3200" dirty="0"/>
              <a:t>para saber dónde ir o a quien acudir para resolver diversas situaciones </a:t>
            </a:r>
          </a:p>
          <a:p>
            <a:pPr fontAlgn="base"/>
            <a:endParaRPr lang="es-ES" sz="3200" dirty="0"/>
          </a:p>
          <a:p>
            <a:pPr fontAlgn="base"/>
            <a:r>
              <a:rPr lang="es-ES" sz="4400" b="1" dirty="0">
                <a:solidFill>
                  <a:srgbClr val="C00000"/>
                </a:solidFill>
              </a:rPr>
              <a:t>Incidencia </a:t>
            </a:r>
          </a:p>
          <a:p>
            <a:endParaRPr lang="es-ES" sz="3200" dirty="0">
              <a:latin typeface="Calibri"/>
              <a:cs typeface="Calibri"/>
            </a:endParaRPr>
          </a:p>
          <a:p>
            <a:endParaRPr lang="es-ES" sz="3200" dirty="0">
              <a:latin typeface="Times New Roman"/>
              <a:cs typeface="Times New Roman"/>
            </a:endParaRPr>
          </a:p>
          <a:p>
            <a:endParaRPr lang="es-ES" sz="3200" dirty="0"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7667" y="626676"/>
            <a:ext cx="13218982" cy="714298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lang="es-ES" sz="2000">
                <a:solidFill>
                  <a:schemeClr val="accent3"/>
                </a:solidFill>
              </a:rPr>
              <a:t> </a:t>
            </a:r>
            <a:r>
              <a:rPr lang="es-ES" sz="2000" i="1">
                <a:solidFill>
                  <a:schemeClr val="accent3"/>
                </a:solidFill>
              </a:rPr>
              <a:t>Interseccionalidad, diversidad y asilo </a:t>
            </a:r>
            <a:br>
              <a:rPr lang="es-ES" sz="2000" i="1">
                <a:solidFill>
                  <a:schemeClr val="accent3"/>
                </a:solidFill>
              </a:rPr>
            </a:br>
            <a:r>
              <a:rPr lang="es-ES" sz="2000" i="1">
                <a:solidFill>
                  <a:schemeClr val="accent3"/>
                </a:solidFill>
              </a:rPr>
              <a:t>La intervención social y comunitaria desde la perspectiva interseccional</a:t>
            </a:r>
            <a:r>
              <a:rPr lang="es-ES" sz="2000" b="0" i="1">
                <a:solidFill>
                  <a:schemeClr val="accent3"/>
                </a:solidFill>
              </a:rPr>
              <a:t> </a:t>
            </a:r>
            <a:endParaRPr sz="2000">
              <a:solidFill>
                <a:schemeClr val="accent3"/>
              </a:solidFill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28871" y="439612"/>
            <a:ext cx="2607562" cy="818390"/>
          </a:xfrm>
          <a:prstGeom prst="rect">
            <a:avLst/>
          </a:prstGeom>
        </p:spPr>
      </p:pic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4AA0421-29EA-4439-A2B2-90259A5FCF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78007"/>
              </p:ext>
            </p:extLst>
          </p:nvPr>
        </p:nvGraphicFramePr>
        <p:xfrm>
          <a:off x="767667" y="2883217"/>
          <a:ext cx="18135795" cy="55429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135795">
                  <a:extLst>
                    <a:ext uri="{9D8B030D-6E8A-4147-A177-3AD203B41FA5}">
                      <a16:colId xmlns:a16="http://schemas.microsoft.com/office/drawing/2014/main" val="138526603"/>
                    </a:ext>
                  </a:extLst>
                </a:gridCol>
              </a:tblGrid>
              <a:tr h="879476">
                <a:tc>
                  <a:txBody>
                    <a:bodyPr/>
                    <a:lstStyle/>
                    <a:p>
                      <a:pPr algn="ctr"/>
                      <a:r>
                        <a:rPr lang="es-ES" sz="4800" dirty="0"/>
                        <a:t>PLAN DE FORMACIÓN PARA ENTIDADES I</a:t>
                      </a:r>
                      <a:endParaRPr lang="es-E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463893"/>
                  </a:ext>
                </a:extLst>
              </a:tr>
              <a:tr h="509537"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/>
                        <a:t>MIGRACIÓN Y ASILO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996463"/>
                  </a:ext>
                </a:extLst>
              </a:tr>
              <a:tr h="3481087">
                <a:tc>
                  <a:txBody>
                    <a:bodyPr/>
                    <a:lstStyle/>
                    <a:p>
                      <a:r>
                        <a:rPr lang="es-ES" sz="3200" b="1" dirty="0"/>
                        <a:t>Proceso jurídico: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ES" sz="3200" dirty="0"/>
                        <a:t>Derecho de asilo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ES" sz="3200" dirty="0"/>
                        <a:t>Apatridia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ES" sz="3200" dirty="0"/>
                        <a:t>Proceso de solicitud de protección internacional y protección </a:t>
                      </a:r>
                      <a:r>
                        <a:rPr lang="es-ES" sz="3200" dirty="0" err="1"/>
                        <a:t>subsidaria</a:t>
                      </a:r>
                      <a:r>
                        <a:rPr lang="es-ES" sz="3200" dirty="0"/>
                        <a:t>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ES" sz="3200" dirty="0"/>
                        <a:t>Fases y tiempos de los procesos e implicaciones administrativas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ES" sz="3200" dirty="0"/>
                        <a:t>Situación administrativa de las personas en caso de aprobación o denegación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ES" sz="3200" dirty="0"/>
                        <a:t>Regularización administrativa en caso de denegación.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661287"/>
                  </a:ext>
                </a:extLst>
              </a:tr>
              <a:tr h="509537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165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022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7667" y="626676"/>
            <a:ext cx="13218982" cy="714298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lang="es-ES" sz="2000">
                <a:solidFill>
                  <a:schemeClr val="accent3"/>
                </a:solidFill>
              </a:rPr>
              <a:t> </a:t>
            </a:r>
            <a:r>
              <a:rPr lang="es-ES" sz="2000" i="1">
                <a:solidFill>
                  <a:schemeClr val="accent3"/>
                </a:solidFill>
              </a:rPr>
              <a:t>Interseccionalidad, diversidad y asilo </a:t>
            </a:r>
            <a:br>
              <a:rPr lang="es-ES" sz="2000" i="1">
                <a:solidFill>
                  <a:schemeClr val="accent3"/>
                </a:solidFill>
              </a:rPr>
            </a:br>
            <a:r>
              <a:rPr lang="es-ES" sz="2000" i="1">
                <a:solidFill>
                  <a:schemeClr val="accent3"/>
                </a:solidFill>
              </a:rPr>
              <a:t>La intervención social y comunitaria desde la perspectiva interseccional</a:t>
            </a:r>
            <a:r>
              <a:rPr lang="es-ES" sz="2000" b="0" i="1">
                <a:solidFill>
                  <a:schemeClr val="accent3"/>
                </a:solidFill>
              </a:rPr>
              <a:t> </a:t>
            </a:r>
            <a:endParaRPr sz="2000">
              <a:solidFill>
                <a:schemeClr val="accent3"/>
              </a:solidFill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28871" y="439612"/>
            <a:ext cx="2607562" cy="818390"/>
          </a:xfrm>
          <a:prstGeom prst="rect">
            <a:avLst/>
          </a:prstGeom>
        </p:spPr>
      </p:pic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4AA0421-29EA-4439-A2B2-90259A5FCF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271855"/>
              </p:ext>
            </p:extLst>
          </p:nvPr>
        </p:nvGraphicFramePr>
        <p:xfrm>
          <a:off x="767667" y="1576248"/>
          <a:ext cx="18135795" cy="55429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135795">
                  <a:extLst>
                    <a:ext uri="{9D8B030D-6E8A-4147-A177-3AD203B41FA5}">
                      <a16:colId xmlns:a16="http://schemas.microsoft.com/office/drawing/2014/main" val="138526603"/>
                    </a:ext>
                  </a:extLst>
                </a:gridCol>
              </a:tblGrid>
              <a:tr h="879476">
                <a:tc>
                  <a:txBody>
                    <a:bodyPr/>
                    <a:lstStyle/>
                    <a:p>
                      <a:pPr algn="ctr"/>
                      <a:r>
                        <a:rPr lang="es-ES" sz="4800" dirty="0"/>
                        <a:t>PLAN DE FORMACIÓN PARA ENTIDADES II</a:t>
                      </a:r>
                      <a:endParaRPr lang="es-E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463893"/>
                  </a:ext>
                </a:extLst>
              </a:tr>
              <a:tr h="509537"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/>
                        <a:t>MIGRACIÓN Y ASILO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996463"/>
                  </a:ext>
                </a:extLst>
              </a:tr>
              <a:tr h="3481087">
                <a:tc>
                  <a:txBody>
                    <a:bodyPr/>
                    <a:lstStyle/>
                    <a:p>
                      <a:r>
                        <a:rPr lang="es-ES" sz="3200" b="1" dirty="0"/>
                        <a:t>Proceso de Inclusión: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ES" sz="3200" dirty="0"/>
                        <a:t>Acceso a los derechos económicos, sociales y culturales (DESC) - condiciones sociales y económicas básicas necesarias para una vida digna: el derecho al trabajo, a la vivienda, a la educación, a la salud, a la seguridad social, a la alimentación, al agua, o a la cultura.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ES" sz="3200" dirty="0"/>
                        <a:t>Dificultades para obtener padrón, demoras y obstáculos para formalizar la solicitud de asilo, denegación de apertura y gratuidad de cuentas bancaria,  brecha digital, barrera idioma, racismo y xenofobia.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ES" sz="3200" dirty="0"/>
                        <a:t>Barreras homologación de títulos y acceso a la formación para el empleo y el empleo.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661287"/>
                  </a:ext>
                </a:extLst>
              </a:tr>
              <a:tr h="509537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165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874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7667" y="626676"/>
            <a:ext cx="13218982" cy="714298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lang="es-ES" sz="2000">
                <a:solidFill>
                  <a:schemeClr val="accent3"/>
                </a:solidFill>
              </a:rPr>
              <a:t> </a:t>
            </a:r>
            <a:r>
              <a:rPr lang="es-ES" sz="2000" i="1">
                <a:solidFill>
                  <a:schemeClr val="accent3"/>
                </a:solidFill>
              </a:rPr>
              <a:t>Interseccionalidad, diversidad y asilo </a:t>
            </a:r>
            <a:br>
              <a:rPr lang="es-ES" sz="2000" i="1">
                <a:solidFill>
                  <a:schemeClr val="accent3"/>
                </a:solidFill>
              </a:rPr>
            </a:br>
            <a:r>
              <a:rPr lang="es-ES" sz="2000" i="1">
                <a:solidFill>
                  <a:schemeClr val="accent3"/>
                </a:solidFill>
              </a:rPr>
              <a:t>La intervención social y comunitaria desde la perspectiva interseccional</a:t>
            </a:r>
            <a:r>
              <a:rPr lang="es-ES" sz="2000" b="0" i="1">
                <a:solidFill>
                  <a:schemeClr val="accent3"/>
                </a:solidFill>
              </a:rPr>
              <a:t> </a:t>
            </a:r>
            <a:endParaRPr sz="2000">
              <a:solidFill>
                <a:schemeClr val="accent3"/>
              </a:solidFill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28871" y="439612"/>
            <a:ext cx="2607562" cy="818390"/>
          </a:xfrm>
          <a:prstGeom prst="rect">
            <a:avLst/>
          </a:prstGeom>
        </p:spPr>
      </p:pic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4AA0421-29EA-4439-A2B2-90259A5FCF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791590"/>
              </p:ext>
            </p:extLst>
          </p:nvPr>
        </p:nvGraphicFramePr>
        <p:xfrm>
          <a:off x="767667" y="2378869"/>
          <a:ext cx="18568766" cy="65516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568766">
                  <a:extLst>
                    <a:ext uri="{9D8B030D-6E8A-4147-A177-3AD203B41FA5}">
                      <a16:colId xmlns:a16="http://schemas.microsoft.com/office/drawing/2014/main" val="138526603"/>
                    </a:ext>
                  </a:extLst>
                </a:gridCol>
              </a:tblGrid>
              <a:tr h="879476">
                <a:tc>
                  <a:txBody>
                    <a:bodyPr/>
                    <a:lstStyle/>
                    <a:p>
                      <a:pPr algn="ctr"/>
                      <a:r>
                        <a:rPr lang="es-ES" sz="5400" dirty="0"/>
                        <a:t>PLAN DE FORMACIÓN PARA ENTIDADES III</a:t>
                      </a:r>
                      <a:endParaRPr lang="es-E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463893"/>
                  </a:ext>
                </a:extLst>
              </a:tr>
              <a:tr h="509537">
                <a:tc>
                  <a:txBody>
                    <a:bodyPr/>
                    <a:lstStyle/>
                    <a:p>
                      <a:pPr algn="l"/>
                      <a:r>
                        <a:rPr lang="es-ES" sz="3600" b="1" dirty="0"/>
                        <a:t>DISCAPACIDAD(ES) /DIVERSIDAD FUNCIONAL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996463"/>
                  </a:ext>
                </a:extLst>
              </a:tr>
              <a:tr h="878564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s-ES" sz="3600" dirty="0"/>
                        <a:t>Definición y acuerdo en el uso del lenguaje</a:t>
                      </a:r>
                    </a:p>
                    <a:p>
                      <a:pPr marL="571500" marR="0" lvl="0" indent="-57150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3600" dirty="0"/>
                        <a:t>Tipos de discapacidad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s-ES" sz="3600" dirty="0"/>
                        <a:t>Proceso y requerimientos para el reconocimiento de la discapacidad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s-ES" sz="3600" dirty="0"/>
                        <a:t>Requerimientos de acceso por parte de entidades y asociaciones que trabajan con población con discapacidad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s-ES" sz="3600" dirty="0"/>
                        <a:t>Porcentajes y necesidades de apoyo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s-ES" sz="3600" dirty="0"/>
                        <a:t>Nociones básicas para la intervención social dependiendo del tipo de discapacidad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661287"/>
                  </a:ext>
                </a:extLst>
              </a:tr>
              <a:tr h="1065211">
                <a:tc>
                  <a:txBody>
                    <a:bodyPr/>
                    <a:lstStyle/>
                    <a:p>
                      <a:endParaRPr lang="es-E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165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21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7667" y="626676"/>
            <a:ext cx="13218982" cy="714298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lang="es-ES" sz="2000">
                <a:solidFill>
                  <a:schemeClr val="accent3"/>
                </a:solidFill>
              </a:rPr>
              <a:t> </a:t>
            </a:r>
            <a:r>
              <a:rPr lang="es-ES" sz="2000" i="1">
                <a:solidFill>
                  <a:schemeClr val="accent3"/>
                </a:solidFill>
              </a:rPr>
              <a:t>Interseccionalidad, diversidad y asilo </a:t>
            </a:r>
            <a:br>
              <a:rPr lang="es-ES" sz="2000" i="1">
                <a:solidFill>
                  <a:schemeClr val="accent3"/>
                </a:solidFill>
              </a:rPr>
            </a:br>
            <a:r>
              <a:rPr lang="es-ES" sz="2000" i="1">
                <a:solidFill>
                  <a:schemeClr val="accent3"/>
                </a:solidFill>
              </a:rPr>
              <a:t>La intervención social y comunitaria desde la perspectiva interseccional</a:t>
            </a:r>
            <a:r>
              <a:rPr lang="es-ES" sz="2000" b="0" i="1">
                <a:solidFill>
                  <a:schemeClr val="accent3"/>
                </a:solidFill>
              </a:rPr>
              <a:t> </a:t>
            </a:r>
            <a:endParaRPr sz="2000">
              <a:solidFill>
                <a:schemeClr val="accent3"/>
              </a:solidFill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28871" y="439612"/>
            <a:ext cx="2607562" cy="818390"/>
          </a:xfrm>
          <a:prstGeom prst="rect">
            <a:avLst/>
          </a:prstGeom>
        </p:spPr>
      </p:pic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4AA0421-29EA-4439-A2B2-90259A5FCF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382636"/>
              </p:ext>
            </p:extLst>
          </p:nvPr>
        </p:nvGraphicFramePr>
        <p:xfrm>
          <a:off x="767667" y="1840017"/>
          <a:ext cx="18135795" cy="39884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135795">
                  <a:extLst>
                    <a:ext uri="{9D8B030D-6E8A-4147-A177-3AD203B41FA5}">
                      <a16:colId xmlns:a16="http://schemas.microsoft.com/office/drawing/2014/main" val="138526603"/>
                    </a:ext>
                  </a:extLst>
                </a:gridCol>
              </a:tblGrid>
              <a:tr h="879476">
                <a:tc>
                  <a:txBody>
                    <a:bodyPr/>
                    <a:lstStyle/>
                    <a:p>
                      <a:pPr algn="ctr"/>
                      <a:r>
                        <a:rPr lang="es-ES" sz="4800" dirty="0"/>
                        <a:t>METODOLOGÍAS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463893"/>
                  </a:ext>
                </a:extLst>
              </a:tr>
              <a:tr h="509537">
                <a:tc>
                  <a:txBody>
                    <a:bodyPr/>
                    <a:lstStyle/>
                    <a:p>
                      <a:pPr marL="571500" indent="-5715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3600" b="1" dirty="0"/>
                        <a:t>Trabajo en Red </a:t>
                      </a:r>
                      <a:r>
                        <a:rPr lang="es-ES" sz="3600" b="0" dirty="0"/>
                        <a:t>para la atención especializada de las distintas necesidades de las personas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996463"/>
                  </a:ext>
                </a:extLst>
              </a:tr>
              <a:tr h="509537">
                <a:tc>
                  <a:txBody>
                    <a:bodyPr/>
                    <a:lstStyle/>
                    <a:p>
                      <a:pPr marL="571500" indent="-5715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3600" b="0" dirty="0"/>
                        <a:t>Responsabilidad compartida de las distintas entidades en casos complejos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027456"/>
                  </a:ext>
                </a:extLst>
              </a:tr>
              <a:tr h="509537">
                <a:tc>
                  <a:txBody>
                    <a:bodyPr/>
                    <a:lstStyle/>
                    <a:p>
                      <a:pPr marL="571500" indent="-5715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3600" b="0" dirty="0"/>
                        <a:t>Comunicación entre técnicas para el desarrollo de la intervención en la misma línea (reuniones de seguimiento).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525911"/>
                  </a:ext>
                </a:extLst>
              </a:tr>
              <a:tr h="509537">
                <a:tc>
                  <a:txBody>
                    <a:bodyPr/>
                    <a:lstStyle/>
                    <a:p>
                      <a:pPr algn="l"/>
                      <a:endParaRPr lang="es-ES" sz="3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386340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9A4C6AD-DC6A-4FF2-BD8A-C4DE294FB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879192"/>
              </p:ext>
            </p:extLst>
          </p:nvPr>
        </p:nvGraphicFramePr>
        <p:xfrm>
          <a:off x="767667" y="6410468"/>
          <a:ext cx="18135795" cy="27082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135795">
                  <a:extLst>
                    <a:ext uri="{9D8B030D-6E8A-4147-A177-3AD203B41FA5}">
                      <a16:colId xmlns:a16="http://schemas.microsoft.com/office/drawing/2014/main" val="138526603"/>
                    </a:ext>
                  </a:extLst>
                </a:gridCol>
              </a:tblGrid>
              <a:tr h="879476">
                <a:tc>
                  <a:txBody>
                    <a:bodyPr/>
                    <a:lstStyle/>
                    <a:p>
                      <a:pPr algn="ctr"/>
                      <a:r>
                        <a:rPr lang="es-ES" sz="4800" dirty="0"/>
                        <a:t>MAPA DE RECURSOS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4638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0" indent="-571500" algn="l">
                        <a:buFont typeface="Arial" panose="020B0604020202020204" pitchFamily="34" charset="0"/>
                        <a:buChar char="•"/>
                      </a:pPr>
                      <a:r>
                        <a:rPr lang="es-ES" sz="3600" b="0" dirty="0"/>
                        <a:t>Identificación de entidades dispuestas a conformar una Red de Migración y Diversidad para la atención de casos complejos.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3863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0" indent="-571500" algn="l">
                        <a:buFont typeface="Arial" panose="020B0604020202020204" pitchFamily="34" charset="0"/>
                        <a:buChar char="•"/>
                      </a:pPr>
                      <a:endParaRPr lang="es-ES" sz="3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628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474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7667" y="626676"/>
            <a:ext cx="13218982" cy="714298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lang="es-ES" sz="2000">
                <a:solidFill>
                  <a:schemeClr val="accent3"/>
                </a:solidFill>
              </a:rPr>
              <a:t> </a:t>
            </a:r>
            <a:r>
              <a:rPr lang="es-ES" sz="2000" i="1">
                <a:solidFill>
                  <a:schemeClr val="accent3"/>
                </a:solidFill>
              </a:rPr>
              <a:t>Interseccionalidad, diversidad y asilo </a:t>
            </a:r>
            <a:br>
              <a:rPr lang="es-ES" sz="2000" i="1">
                <a:solidFill>
                  <a:schemeClr val="accent3"/>
                </a:solidFill>
              </a:rPr>
            </a:br>
            <a:r>
              <a:rPr lang="es-ES" sz="2000" i="1">
                <a:solidFill>
                  <a:schemeClr val="accent3"/>
                </a:solidFill>
              </a:rPr>
              <a:t>La intervención social y comunitaria desde la perspectiva interseccional</a:t>
            </a:r>
            <a:r>
              <a:rPr lang="es-ES" sz="2000" b="0" i="1">
                <a:solidFill>
                  <a:schemeClr val="accent3"/>
                </a:solidFill>
              </a:rPr>
              <a:t> </a:t>
            </a:r>
            <a:endParaRPr sz="2000">
              <a:solidFill>
                <a:schemeClr val="accent3"/>
              </a:solidFill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28871" y="439612"/>
            <a:ext cx="2607562" cy="818390"/>
          </a:xfrm>
          <a:prstGeom prst="rect">
            <a:avLst/>
          </a:prstGeom>
        </p:spPr>
      </p:pic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4AA0421-29EA-4439-A2B2-90259A5FCF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955168"/>
              </p:ext>
            </p:extLst>
          </p:nvPr>
        </p:nvGraphicFramePr>
        <p:xfrm>
          <a:off x="767667" y="1840017"/>
          <a:ext cx="18135795" cy="8743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135795">
                  <a:extLst>
                    <a:ext uri="{9D8B030D-6E8A-4147-A177-3AD203B41FA5}">
                      <a16:colId xmlns:a16="http://schemas.microsoft.com/office/drawing/2014/main" val="138526603"/>
                    </a:ext>
                  </a:extLst>
                </a:gridCol>
              </a:tblGrid>
              <a:tr h="879476">
                <a:tc>
                  <a:txBody>
                    <a:bodyPr/>
                    <a:lstStyle/>
                    <a:p>
                      <a:pPr algn="ctr"/>
                      <a:r>
                        <a:rPr lang="es-ES" sz="4800" dirty="0"/>
                        <a:t>INCIDENCIA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463893"/>
                  </a:ext>
                </a:extLst>
              </a:tr>
              <a:tr h="509537">
                <a:tc>
                  <a:txBody>
                    <a:bodyPr/>
                    <a:lstStyle/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s-ES" sz="3600" b="0" i="0" dirty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Necesidad de hacer incidencia conjunta (como red) para conseguir recursos económicos, humanos y materiales para abordar las situaciones que ya se están dando.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None/>
                      </a:pPr>
                      <a:endParaRPr lang="es-ES" sz="3600" b="0" i="0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s-ES" sz="3600" b="0" i="0" dirty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Garantizar la transversalidad en todo el proceso, no sólo e las organizaciones, sino también en instituciones públicas, sector privado…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endParaRPr lang="es-ES" sz="3600" b="0" i="0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s-ES" sz="3600" b="0" i="0" dirty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Evidenciar que cada vez hay más casos, algo identificado tanto por las entidades del ámbito de la discapacidad, como por las del ámbito de la migración y asilo.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endParaRPr lang="es-ES" sz="3600" b="0" i="0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s-ES" sz="3600" b="0" i="0" dirty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Evidenciar que en dependencia del lugar (municipio, territorio histórico) en el que se esté, se pueden tener más oportunidades/facilidades o menos para garantizar derechos.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996463"/>
                  </a:ext>
                </a:extLst>
              </a:tr>
              <a:tr h="509537">
                <a:tc>
                  <a:txBody>
                    <a:bodyPr/>
                    <a:lstStyle/>
                    <a:p>
                      <a:pPr algn="l"/>
                      <a:endParaRPr lang="es-ES" sz="3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386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039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7667" y="626676"/>
            <a:ext cx="13218982" cy="714298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lang="es-ES" sz="2000">
                <a:solidFill>
                  <a:schemeClr val="accent3"/>
                </a:solidFill>
              </a:rPr>
              <a:t> </a:t>
            </a:r>
            <a:r>
              <a:rPr lang="es-ES" sz="2000" i="1">
                <a:solidFill>
                  <a:schemeClr val="accent3"/>
                </a:solidFill>
              </a:rPr>
              <a:t>Interseccionalidad, diversidad y asilo </a:t>
            </a:r>
            <a:br>
              <a:rPr lang="es-ES" sz="2000" i="1">
                <a:solidFill>
                  <a:schemeClr val="accent3"/>
                </a:solidFill>
              </a:rPr>
            </a:br>
            <a:r>
              <a:rPr lang="es-ES" sz="2000" i="1">
                <a:solidFill>
                  <a:schemeClr val="accent3"/>
                </a:solidFill>
              </a:rPr>
              <a:t>La intervención social y comunitaria desde la perspectiva interseccional</a:t>
            </a:r>
            <a:r>
              <a:rPr lang="es-ES" sz="2000" b="0" i="1">
                <a:solidFill>
                  <a:schemeClr val="accent3"/>
                </a:solidFill>
              </a:rPr>
              <a:t> </a:t>
            </a:r>
            <a:endParaRPr sz="2000">
              <a:solidFill>
                <a:schemeClr val="accent3"/>
              </a:solidFill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28871" y="439612"/>
            <a:ext cx="2607562" cy="81839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2F652EF-03CB-4988-9A6B-5CB915CD9189}"/>
              </a:ext>
            </a:extLst>
          </p:cNvPr>
          <p:cNvSpPr txBox="1"/>
          <p:nvPr/>
        </p:nvSpPr>
        <p:spPr>
          <a:xfrm>
            <a:off x="767667" y="1758462"/>
            <a:ext cx="18112154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3200" dirty="0"/>
          </a:p>
          <a:p>
            <a:r>
              <a:rPr lang="es-ES" sz="4400" b="1" dirty="0"/>
              <a:t>PROPUESTA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4400" dirty="0"/>
              <a:t>Conformar una RED de entidades especializadas en la atención a (i) personas </a:t>
            </a:r>
            <a:r>
              <a:rPr lang="es-ES" sz="4400" dirty="0" err="1"/>
              <a:t>racializadas</a:t>
            </a:r>
            <a:r>
              <a:rPr lang="es-ES" sz="4400" dirty="0"/>
              <a:t> migradas, refugiadas y apátridas, (</a:t>
            </a:r>
            <a:r>
              <a:rPr lang="es-ES" sz="4400" dirty="0" err="1"/>
              <a:t>ii</a:t>
            </a:r>
            <a:r>
              <a:rPr lang="es-ES" sz="4400" dirty="0"/>
              <a:t>) personas con alguna discapacidad / diversidad funcional reconocida o no para atender de manera conjunta casos complejos y hacer un trabajo de incidencia. </a:t>
            </a:r>
          </a:p>
          <a:p>
            <a:endParaRPr lang="es-ES" sz="4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4400" dirty="0"/>
              <a:t>Realizar reuniones, con cierta periodicidad, para la formación y el seguimiento de casos trabajados en Red.</a:t>
            </a:r>
          </a:p>
          <a:p>
            <a:endParaRPr lang="es-ES" sz="4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4400" dirty="0"/>
              <a:t>Acuerdo entre entidades.</a:t>
            </a:r>
          </a:p>
          <a:p>
            <a:r>
              <a:rPr lang="es-ES" sz="3200" b="1" dirty="0"/>
              <a:t> 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956540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B49495D-D6C0-427B-B518-03FF23D3D5A3}"/>
              </a:ext>
            </a:extLst>
          </p:cNvPr>
          <p:cNvSpPr txBox="1"/>
          <p:nvPr/>
        </p:nvSpPr>
        <p:spPr>
          <a:xfrm>
            <a:off x="5788167" y="553152"/>
            <a:ext cx="658648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/>
              <a:t>MAPA DE RECURSOS</a:t>
            </a:r>
            <a:endParaRPr lang="es-ES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39DA635A-766A-4660-A806-DB950477FEDD}"/>
              </a:ext>
            </a:extLst>
          </p:cNvPr>
          <p:cNvGrpSpPr/>
          <p:nvPr/>
        </p:nvGrpSpPr>
        <p:grpSpPr>
          <a:xfrm>
            <a:off x="836315" y="1851418"/>
            <a:ext cx="19221068" cy="8385270"/>
            <a:chOff x="2027115" y="2444262"/>
            <a:chExt cx="17690123" cy="8249626"/>
          </a:xfrm>
        </p:grpSpPr>
        <p:graphicFrame>
          <p:nvGraphicFramePr>
            <p:cNvPr id="4" name="Diagrama 3">
              <a:extLst>
                <a:ext uri="{FF2B5EF4-FFF2-40B4-BE49-F238E27FC236}">
                  <a16:creationId xmlns:a16="http://schemas.microsoft.com/office/drawing/2014/main" id="{EA5F21BE-F413-4CDA-86E8-D0342560F071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432836108"/>
                </p:ext>
              </p:extLst>
            </p:nvPr>
          </p:nvGraphicFramePr>
          <p:xfrm>
            <a:off x="2027115" y="2444262"/>
            <a:ext cx="17690123" cy="824962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pic>
          <p:nvPicPr>
            <p:cNvPr id="7" name="Gráfico 6" descr="Hombre">
              <a:extLst>
                <a:ext uri="{FF2B5EF4-FFF2-40B4-BE49-F238E27FC236}">
                  <a16:creationId xmlns:a16="http://schemas.microsoft.com/office/drawing/2014/main" id="{7CA246ED-7654-4A9D-A69E-F83F119AF5A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194707" y="6832842"/>
              <a:ext cx="816464" cy="816464"/>
            </a:xfrm>
            <a:prstGeom prst="rect">
              <a:avLst/>
            </a:prstGeom>
          </p:spPr>
        </p:pic>
      </p:grp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4C539FC9-374B-4755-BC97-D172F13CE6EB}"/>
              </a:ext>
            </a:extLst>
          </p:cNvPr>
          <p:cNvCxnSpPr/>
          <p:nvPr/>
        </p:nvCxnSpPr>
        <p:spPr>
          <a:xfrm>
            <a:off x="4642338" y="4695092"/>
            <a:ext cx="2813539" cy="12309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DD47106D-28C7-44BC-AF44-8BA2277D186E}"/>
              </a:ext>
            </a:extLst>
          </p:cNvPr>
          <p:cNvCxnSpPr/>
          <p:nvPr/>
        </p:nvCxnSpPr>
        <p:spPr>
          <a:xfrm flipH="1">
            <a:off x="10357338" y="2690446"/>
            <a:ext cx="1389185" cy="3685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2CDCECE3-BB96-400F-9B9E-60606D9A4258}"/>
              </a:ext>
            </a:extLst>
          </p:cNvPr>
          <p:cNvCxnSpPr/>
          <p:nvPr/>
        </p:nvCxnSpPr>
        <p:spPr>
          <a:xfrm flipH="1">
            <a:off x="11261900" y="4933708"/>
            <a:ext cx="2225500" cy="1441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EE10967-7535-4DF2-AC35-98997016ED64}"/>
              </a:ext>
            </a:extLst>
          </p:cNvPr>
          <p:cNvSpPr txBox="1"/>
          <p:nvPr/>
        </p:nvSpPr>
        <p:spPr>
          <a:xfrm>
            <a:off x="9081408" y="56546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2063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e8656d2-8d5d-4080-9ec8-e670fe6eeff0">
      <Terms xmlns="http://schemas.microsoft.com/office/infopath/2007/PartnerControls"/>
    </lcf76f155ced4ddcb4097134ff3c332f>
    <TaxCatchAll xmlns="04e8a7d4-72be-4356-96ee-f3d17e545cc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A54E8BD94102846A5FDF2F81DCE3E5B" ma:contentTypeVersion="18" ma:contentTypeDescription="Crear nuevo documento." ma:contentTypeScope="" ma:versionID="3615829f40ccd002f186c7073f2770e3">
  <xsd:schema xmlns:xsd="http://www.w3.org/2001/XMLSchema" xmlns:xs="http://www.w3.org/2001/XMLSchema" xmlns:p="http://schemas.microsoft.com/office/2006/metadata/properties" xmlns:ns2="fe8656d2-8d5d-4080-9ec8-e670fe6eeff0" xmlns:ns3="04e8a7d4-72be-4356-96ee-f3d17e545ccc" targetNamespace="http://schemas.microsoft.com/office/2006/metadata/properties" ma:root="true" ma:fieldsID="b461b8bb032596a1fc6bd9ad2005295c" ns2:_="" ns3:_="">
    <xsd:import namespace="fe8656d2-8d5d-4080-9ec8-e670fe6eeff0"/>
    <xsd:import namespace="04e8a7d4-72be-4356-96ee-f3d17e545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8656d2-8d5d-4080-9ec8-e670fe6eef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3c206b0d-620e-4d84-9947-f7bf35a4d8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e8a7d4-72be-4356-96ee-f3d17e545ccc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6e85b67-787c-4e50-95fa-44f302f8fafd}" ma:internalName="TaxCatchAll" ma:showField="CatchAllData" ma:web="04e8a7d4-72be-4356-96ee-f3d17e545c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E05449-B567-4BAC-B53F-BF73081188D8}">
  <ds:schemaRefs>
    <ds:schemaRef ds:uri="http://schemas.microsoft.com/office/2006/metadata/properties"/>
    <ds:schemaRef ds:uri="fe8656d2-8d5d-4080-9ec8-e670fe6eeff0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04e8a7d4-72be-4356-96ee-f3d17e545ccc"/>
    <ds:schemaRef ds:uri="http://schemas.microsoft.com/office/2006/documentManagement/typ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F9803EA-0958-4C98-8661-7F1B5E3727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4D4C8D-DDD2-4974-853A-EC28B5A25398}">
  <ds:schemaRefs>
    <ds:schemaRef ds:uri="04e8a7d4-72be-4356-96ee-f3d17e545ccc"/>
    <ds:schemaRef ds:uri="fe8656d2-8d5d-4080-9ec8-e670fe6eeff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1077</Words>
  <Application>Microsoft Office PowerPoint</Application>
  <PresentationFormat>Personalizado</PresentationFormat>
  <Paragraphs>118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Office Theme</vt:lpstr>
      <vt:lpstr>HACIA UN TRABAJO EN RED PARA LA INCORPORACIÓN DEL ENFOQUE INTERSECCIONAL EN LA ATENCIÓN SOCIAL Y COMUNITARIA A PERSONAS REFUGIADAS EN LA CAPV  Tercer encuentro de entidades Fase II   Interseccionalidad, diversidad y asilo La intervención social y comunitaria desde la perspectiva interseccional Bilbao, 11 de junio de 2024</vt:lpstr>
      <vt:lpstr> Interseccionalidad, diversidad y asilo  La intervención social y comunitaria desde la perspectiva interseccional </vt:lpstr>
      <vt:lpstr> Interseccionalidad, diversidad y asilo  La intervención social y comunitaria desde la perspectiva interseccional </vt:lpstr>
      <vt:lpstr> Interseccionalidad, diversidad y asilo  La intervención social y comunitaria desde la perspectiva interseccional </vt:lpstr>
      <vt:lpstr> Interseccionalidad, diversidad y asilo  La intervención social y comunitaria desde la perspectiva interseccional </vt:lpstr>
      <vt:lpstr> Interseccionalidad, diversidad y asilo  La intervención social y comunitaria desde la perspectiva interseccional </vt:lpstr>
      <vt:lpstr> Interseccionalidad, diversidad y asilo  La intervención social y comunitaria desde la perspectiva interseccional </vt:lpstr>
      <vt:lpstr> Interseccionalidad, diversidad y asilo  La intervención social y comunitaria desde la perspectiva interseccional </vt:lpstr>
      <vt:lpstr>Presentación de PowerPoint</vt:lpstr>
      <vt:lpstr> Interseccionalidad, diversidad y asilo  La intervención social y comunitaria desde la perspectiva interseccional </vt:lpstr>
      <vt:lpstr> Interseccionalidad, diversidad y asilo  La intervención social y comunitaria desde la perspectiva interseccional </vt:lpstr>
      <vt:lpstr>ww w.zeha r.eus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 I T U L A R SUBTITULAR</dc:title>
  <dc:creator>Angelica Padilla</dc:creator>
  <cp:lastModifiedBy>Angelica Padilla</cp:lastModifiedBy>
  <cp:revision>112</cp:revision>
  <cp:lastPrinted>2024-06-10T15:01:59Z</cp:lastPrinted>
  <dcterms:created xsi:type="dcterms:W3CDTF">2021-08-31T08:13:16Z</dcterms:created>
  <dcterms:modified xsi:type="dcterms:W3CDTF">2024-06-12T14:22:31Z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2021-08-31T00:00:00Z</vt:filetime>
  </property>
  <property fmtid="{D5CDD505-2E9C-101B-9397-08002B2CF9AE}" pid="3" name="Creator">
    <vt:lpwstr>Adobe InDesign 16.4 (Windows)</vt:lpwstr>
  </property>
  <property fmtid="{D5CDD505-2E9C-101B-9397-08002B2CF9AE}" pid="4" name="LastSaved">
    <vt:filetime>2021-08-31T00:00:00Z</vt:filetime>
  </property>
  <property fmtid="{D5CDD505-2E9C-101B-9397-08002B2CF9AE}" pid="5" name="ContentTypeId">
    <vt:lpwstr>0x010100FA54E8BD94102846A5FDF2F81DCE3E5B</vt:lpwstr>
  </property>
  <property fmtid="{D5CDD505-2E9C-101B-9397-08002B2CF9AE}" pid="6" name="MediaServiceImageTags">
    <vt:lpwstr/>
  </property>
</Properties>
</file>